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0" r:id="rId3"/>
    <p:sldId id="282" r:id="rId4"/>
    <p:sldId id="281" r:id="rId5"/>
    <p:sldId id="257" r:id="rId6"/>
    <p:sldId id="322" r:id="rId7"/>
    <p:sldId id="308" r:id="rId8"/>
    <p:sldId id="290" r:id="rId9"/>
    <p:sldId id="296" r:id="rId10"/>
    <p:sldId id="339" r:id="rId11"/>
    <p:sldId id="335" r:id="rId12"/>
    <p:sldId id="324" r:id="rId13"/>
    <p:sldId id="328" r:id="rId14"/>
    <p:sldId id="326" r:id="rId15"/>
    <p:sldId id="297" r:id="rId16"/>
    <p:sldId id="341" r:id="rId17"/>
    <p:sldId id="303" r:id="rId18"/>
    <p:sldId id="299" r:id="rId19"/>
    <p:sldId id="320" r:id="rId20"/>
    <p:sldId id="261" r:id="rId21"/>
    <p:sldId id="286" r:id="rId22"/>
    <p:sldId id="338" r:id="rId23"/>
    <p:sldId id="313" r:id="rId24"/>
    <p:sldId id="259" r:id="rId25"/>
    <p:sldId id="317" r:id="rId26"/>
    <p:sldId id="302" r:id="rId27"/>
    <p:sldId id="288" r:id="rId28"/>
    <p:sldId id="304" r:id="rId29"/>
    <p:sldId id="323" r:id="rId30"/>
    <p:sldId id="292" r:id="rId31"/>
    <p:sldId id="291" r:id="rId32"/>
    <p:sldId id="331" r:id="rId33"/>
    <p:sldId id="258" r:id="rId34"/>
    <p:sldId id="321" r:id="rId35"/>
    <p:sldId id="307" r:id="rId36"/>
    <p:sldId id="289" r:id="rId37"/>
    <p:sldId id="305" r:id="rId38"/>
    <p:sldId id="325" r:id="rId39"/>
    <p:sldId id="334" r:id="rId40"/>
    <p:sldId id="294" r:id="rId41"/>
    <p:sldId id="32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ny Ram" initials="TR" lastIdx="1" clrIdx="0">
    <p:extLst>
      <p:ext uri="{19B8F6BF-5375-455C-9EA6-DF929625EA0E}">
        <p15:presenceInfo xmlns:p15="http://schemas.microsoft.com/office/powerpoint/2012/main" userId="1c6d3f94958ccc7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653F"/>
    <a:srgbClr val="E3E2F0"/>
    <a:srgbClr val="F7DFCC"/>
    <a:srgbClr val="D1ECE4"/>
    <a:srgbClr val="E6CCCC"/>
    <a:srgbClr val="E4E4E4"/>
    <a:srgbClr val="FFECD1"/>
    <a:srgbClr val="F3F3F3"/>
    <a:srgbClr val="FDF9E5"/>
    <a:srgbClr val="F2EE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E4EA8-84F6-43C7-884B-19748DD70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DD5AB-89AA-4387-8EF1-E5EE57E3B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CA22B-32CD-433F-BC92-A53599964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E9398-B62D-46F6-A42D-854636618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6EA0C-F894-4BB4-9F1D-6F45757A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67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E0D50-57FB-4838-9101-C48E4524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5970D4-FF2A-47EF-A693-76CE68648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E125F-95A0-48A3-BB4E-77A97C8B4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25D1A-E6D6-4F0D-A144-65C3931B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3BFD4-DA48-4E04-B58F-554210DB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0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3AE7EF-2DA1-4E4A-98C5-8925BB65C6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9340E4-9F5F-4C2B-9654-5E094251F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96DE7-FCF2-4495-9E41-C02B40D43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67EFC-7A12-4B35-9D89-F7D11C42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74B8D-4BD6-43BC-8160-27D04D7C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43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AF052-533E-4A86-9907-7287FA36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5B9D4-CB01-415E-8B05-DFF962288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CDEA5-817E-476D-9979-FAB03BB68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070F8-1EFD-46D8-B901-8940BF862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F9F1D-6C10-4417-8A3D-E1735DF4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5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9EF37-969B-49B7-8D4C-123C95A4C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607DD-5BDD-4E96-9FFC-DB5D5E0B6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79D80-CB69-48AF-A683-C847B3BAE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E3CB7-CB74-470D-96F7-A7E19B5C8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36EB1-DEB5-4E45-9CA6-3BB3BD24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98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85D67-E8AD-4F79-9DD5-796643B9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8B726-3978-41C6-BA4A-D386D247AD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58E14-7BF0-4796-9308-9A29F8635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ABC46-3D68-4893-A825-793F7B8B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8C563-D160-44C5-A34F-56873F365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A36D2-3EE3-40A7-824C-028C977AE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2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B3EC9-8E81-47FA-A838-9060E8719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BC6A6-A303-494E-B70B-756AB7816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78622-55D2-40EB-9FFD-F185C60D9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08FF5A-D832-4E66-BB75-2FDF762F9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C4A91B-0CD0-4BD7-9509-D9F71B19A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6726C2-8111-486A-B0FE-A81B8DA0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C8311F-F44F-42E6-A73B-C7B5C1CCE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EDD5BA-805C-47DB-B579-3A69AA5BC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0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751F-B313-49AF-B623-9729AB71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A6AE6-8B0F-452B-9747-F9CFF7F2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527F8-8641-4174-A72D-A381F74DB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3AA9E-73A7-4F36-AF12-EB8C935F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09FF11-2130-4A87-A33F-3B8BA8486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1E559E-BA4D-4F92-A31A-D9FDA083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745D5-7C64-45F8-95A0-1215C1EA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1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9E364-D32B-4164-A120-AC1355F43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0A5D5-E171-401C-B3A0-C46BC3BCA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5D2E58-9292-4B5B-82D6-A85995A6D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71EFD9-42B9-400D-BF5D-21CDDFC8B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4FCE3-641D-461E-9C4F-AE25DB22A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1222F-356F-4446-8C8F-528FDC502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5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BA376-0E57-41D0-823F-D5ED87DB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FF59D5-5136-43F0-B3B3-8EBA36FE3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7B499E-7ECF-441F-BA48-FA8076061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8FC83-754A-4825-AF1F-3A9052C7A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79E07-4FD2-4416-83FE-E74A6D7C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6E93B6-39DB-44BA-9195-B3BCF8D68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6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886257-E28C-434F-8BFF-66CA7FED1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B1F58-52F8-4F23-B10C-35538451D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F69D5-5F0E-4AF3-B53A-F606080291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857E2-0BF7-4B9F-BB71-6F59747E3B11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343DB-4255-4BEE-8963-54F2D2D9E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C0A8F-2797-44AF-892C-157F22DBC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tutorials/machine-learning-tutorial/k-means-clustering-algorith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AE585-F243-4CFC-9777-4254FDEBB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60829"/>
            <a:ext cx="12192000" cy="2387600"/>
          </a:xfrm>
          <a:solidFill>
            <a:schemeClr val="tx1">
              <a:alpha val="65000"/>
            </a:schemeClr>
          </a:solidFill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NBA Player Clustering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2019-2020 NBA Season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Tony </a:t>
            </a:r>
            <a:r>
              <a:rPr lang="en-US" sz="2000" dirty="0" err="1">
                <a:solidFill>
                  <a:schemeClr val="bg1"/>
                </a:solidFill>
              </a:rPr>
              <a:t>Ramsett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Data Practicum 2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Regis University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45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36DF-71DB-4E06-8395-BFBB6AC4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Principal Component Analysis (PCA)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F7696-A0CB-4121-B336-AB69A3A0B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744" y="2384015"/>
            <a:ext cx="2907642" cy="17329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798CBA-0725-40D7-B2D6-450F45A31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569" y="4745246"/>
            <a:ext cx="2927817" cy="16821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CA16E7-C53B-4239-B27C-EFDF4103BF49}"/>
              </a:ext>
            </a:extLst>
          </p:cNvPr>
          <p:cNvSpPr txBox="1"/>
          <p:nvPr/>
        </p:nvSpPr>
        <p:spPr>
          <a:xfrm>
            <a:off x="434501" y="1350239"/>
            <a:ext cx="11322997" cy="323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/>
              <a:t>PCA is used to reduce dimensionality of a data set by using linear combinations of the variables which are called principal components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4A9343-3C54-43F1-87D7-A56050398342}"/>
              </a:ext>
            </a:extLst>
          </p:cNvPr>
          <p:cNvSpPr txBox="1"/>
          <p:nvPr/>
        </p:nvSpPr>
        <p:spPr>
          <a:xfrm>
            <a:off x="0" y="6642556"/>
            <a:ext cx="109979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Source:www.sthda.com</a:t>
            </a:r>
            <a:r>
              <a:rPr lang="en-US" sz="800" dirty="0"/>
              <a:t>/</a:t>
            </a:r>
            <a:r>
              <a:rPr lang="en-US" sz="800" dirty="0" err="1"/>
              <a:t>english</a:t>
            </a:r>
            <a:r>
              <a:rPr lang="en-US" sz="800" dirty="0"/>
              <a:t>/articles/31-principal-component-methods-in-r-practical-guide/112-pca-principal-component-analysis-essentials/, https://aaronschlegel.me/principal-component-analysis-r-example.html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18181-B51C-45A3-A9EF-67BC4C904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955" y="2380730"/>
            <a:ext cx="2899116" cy="17233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F79A06-5913-4FC3-902E-D5A7B0E2E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780" y="4745246"/>
            <a:ext cx="2896089" cy="16821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EED2AB-2EBC-42F0-A07B-11DB59B6BCD4}"/>
              </a:ext>
            </a:extLst>
          </p:cNvPr>
          <p:cNvSpPr txBox="1"/>
          <p:nvPr/>
        </p:nvSpPr>
        <p:spPr>
          <a:xfrm>
            <a:off x="6388144" y="1950404"/>
            <a:ext cx="4814432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The top ten contributing variables within Dimension 1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F564C8-4103-402A-B780-C7D69B315820}"/>
              </a:ext>
            </a:extLst>
          </p:cNvPr>
          <p:cNvSpPr txBox="1"/>
          <p:nvPr/>
        </p:nvSpPr>
        <p:spPr>
          <a:xfrm>
            <a:off x="6388144" y="4316330"/>
            <a:ext cx="4814432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The top ten contributing variables within Dimension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D18D90-5113-4CB0-A3A0-E2C7EE8353CA}"/>
              </a:ext>
            </a:extLst>
          </p:cNvPr>
          <p:cNvSpPr txBox="1"/>
          <p:nvPr/>
        </p:nvSpPr>
        <p:spPr>
          <a:xfrm>
            <a:off x="267100" y="2086636"/>
            <a:ext cx="5196197" cy="14204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Show explained variance percent (eigenvalue) per  principal component (dimension)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Number of principal components to use determined by the point at which the eigenvalues level out, meaning they are  relatively small and comparable in size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In this case, use up to 4 principal components to analyze the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F72673-E22D-4CA1-B396-0BFCBD818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82" y="3636449"/>
            <a:ext cx="4814432" cy="28767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E6C88F-7FC8-48EE-B170-E1B43EDBF9D6}"/>
              </a:ext>
            </a:extLst>
          </p:cNvPr>
          <p:cNvSpPr txBox="1"/>
          <p:nvPr/>
        </p:nvSpPr>
        <p:spPr>
          <a:xfrm>
            <a:off x="1222026" y="1718487"/>
            <a:ext cx="328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Understanding Scree Plots</a:t>
            </a:r>
          </a:p>
        </p:txBody>
      </p:sp>
    </p:spTree>
    <p:extLst>
      <p:ext uri="{BB962C8B-B14F-4D97-AF65-F5344CB8AC3E}">
        <p14:creationId xmlns:p14="http://schemas.microsoft.com/office/powerpoint/2010/main" val="381639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F36DF-9532-4DB6-9E07-9CBED994B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Principal Component Analysis (PCA)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49BB2-67F5-41B4-9358-F9AF592A6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095" y="1690688"/>
            <a:ext cx="5107493" cy="46530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6E88F7-F7E7-42AE-8296-60F360F277A4}"/>
              </a:ext>
            </a:extLst>
          </p:cNvPr>
          <p:cNvSpPr txBox="1"/>
          <p:nvPr/>
        </p:nvSpPr>
        <p:spPr>
          <a:xfrm>
            <a:off x="617465" y="2878548"/>
            <a:ext cx="5827552" cy="14297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The correlation between a variable and a principal component is used as the coordinates of the variable on the PC.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High contribution values represent a good representation of the variable and are positioned closer to the circumference of the circle and vice versa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Positively correlated variables are grouped together whereas negatively correlated variables are positioned on opposite sides of the plot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8167B-529C-49BA-BA04-C46639FDF929}"/>
              </a:ext>
            </a:extLst>
          </p:cNvPr>
          <p:cNvSpPr txBox="1"/>
          <p:nvPr/>
        </p:nvSpPr>
        <p:spPr>
          <a:xfrm>
            <a:off x="0" y="6642556"/>
            <a:ext cx="109979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www.sthda.com/english/articles/31-principal-component-methods-in-r-practical-guide/112-pca-principal-component-analysis-essentials/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B2581-FC3B-46EA-8E6D-C50B1ABC61DC}"/>
              </a:ext>
            </a:extLst>
          </p:cNvPr>
          <p:cNvSpPr txBox="1"/>
          <p:nvPr/>
        </p:nvSpPr>
        <p:spPr>
          <a:xfrm>
            <a:off x="673916" y="4948502"/>
            <a:ext cx="5714650" cy="1401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Several orange variables, specifically centered around Field Goals, Free Throws, and Efficiency metrics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Yellow variables contain statistics such as 3 pointers made and attempted as well as Assists statistics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Teal variables centered around ratings such as offensive, defensive, and net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2E0AC-D7B0-4656-80DF-6486A6BC1161}"/>
              </a:ext>
            </a:extLst>
          </p:cNvPr>
          <p:cNvSpPr txBox="1"/>
          <p:nvPr/>
        </p:nvSpPr>
        <p:spPr>
          <a:xfrm>
            <a:off x="1736845" y="4579170"/>
            <a:ext cx="358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Variable Insights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B23C19-580F-4983-A232-B4CD9B111EC8}"/>
              </a:ext>
            </a:extLst>
          </p:cNvPr>
          <p:cNvSpPr txBox="1"/>
          <p:nvPr/>
        </p:nvSpPr>
        <p:spPr>
          <a:xfrm>
            <a:off x="1736845" y="2483762"/>
            <a:ext cx="358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Understanding Correlation Circles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B667DC-58F5-423A-A83D-49D4037A4E55}"/>
              </a:ext>
            </a:extLst>
          </p:cNvPr>
          <p:cNvSpPr txBox="1"/>
          <p:nvPr/>
        </p:nvSpPr>
        <p:spPr>
          <a:xfrm>
            <a:off x="673916" y="1635553"/>
            <a:ext cx="571465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Correlation circles show the contributions of variables as well as relationships between the variables </a:t>
            </a:r>
          </a:p>
        </p:txBody>
      </p:sp>
    </p:spTree>
    <p:extLst>
      <p:ext uri="{BB962C8B-B14F-4D97-AF65-F5344CB8AC3E}">
        <p14:creationId xmlns:p14="http://schemas.microsoft.com/office/powerpoint/2010/main" val="144302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4CBA5-090B-4256-831F-AA81720A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96824" cy="1325563"/>
          </a:xfrm>
        </p:spPr>
        <p:txBody>
          <a:bodyPr/>
          <a:lstStyle/>
          <a:p>
            <a:r>
              <a:rPr lang="en-US" b="1" dirty="0"/>
              <a:t>Principal Component Analysis (PCA)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80310-70A6-4BDB-85E2-23FCAEAF5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237" y="365124"/>
            <a:ext cx="4762912" cy="62350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D64577-08AA-4C5A-8EF9-4625704DB58F}"/>
              </a:ext>
            </a:extLst>
          </p:cNvPr>
          <p:cNvSpPr txBox="1"/>
          <p:nvPr/>
        </p:nvSpPr>
        <p:spPr>
          <a:xfrm>
            <a:off x="522907" y="4738070"/>
            <a:ext cx="5696824" cy="18621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400" dirty="0"/>
              <a:t>Players in the top left are three point shooters and efficient ball handlers </a:t>
            </a:r>
          </a:p>
          <a:p>
            <a:endParaRPr lang="en-US" sz="1400" dirty="0"/>
          </a:p>
          <a:p>
            <a:r>
              <a:rPr lang="en-US" sz="1400" dirty="0"/>
              <a:t>Players in the top right score often and account for the team wins</a:t>
            </a:r>
          </a:p>
          <a:p>
            <a:endParaRPr lang="en-US" sz="1400" dirty="0"/>
          </a:p>
          <a:p>
            <a:r>
              <a:rPr lang="en-US" sz="1400" dirty="0"/>
              <a:t>Players in the bottom right are the rebounders who also block shots and foul the most</a:t>
            </a:r>
          </a:p>
          <a:p>
            <a:endParaRPr lang="en-US" sz="1400" dirty="0"/>
          </a:p>
          <a:p>
            <a:r>
              <a:rPr lang="en-US" sz="1400" dirty="0"/>
              <a:t>No major contributing variables for players in the bottom left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E9F33-A239-46A4-812C-BA8BB87E8C92}"/>
              </a:ext>
            </a:extLst>
          </p:cNvPr>
          <p:cNvSpPr txBox="1"/>
          <p:nvPr/>
        </p:nvSpPr>
        <p:spPr>
          <a:xfrm>
            <a:off x="1483278" y="4368738"/>
            <a:ext cx="358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Biplot Insights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7172B-C0C1-4EC5-AAF0-2941E7E709C5}"/>
              </a:ext>
            </a:extLst>
          </p:cNvPr>
          <p:cNvSpPr txBox="1"/>
          <p:nvPr/>
        </p:nvSpPr>
        <p:spPr>
          <a:xfrm>
            <a:off x="0" y="6642556"/>
            <a:ext cx="109979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http://www.sthda.com/english/articles/31-principal-component-methods-in-r-practical-guide/112-pca-principal-component-analysis-essentials/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79EED-DCFF-4C7B-8972-83CACB44374F}"/>
              </a:ext>
            </a:extLst>
          </p:cNvPr>
          <p:cNvSpPr txBox="1"/>
          <p:nvPr/>
        </p:nvSpPr>
        <p:spPr>
          <a:xfrm>
            <a:off x="522907" y="2705206"/>
            <a:ext cx="5696824" cy="163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Same cluster plot as K-Means Cluster Plot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Coordinates of players and variables are not constructed on same space.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Focus on direction of variables, not on position of variables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ym typeface="Wingdings" panose="05000000000000000000" pitchFamily="2" charset="2"/>
              </a:rPr>
              <a:t>If player is on same side as a variable, then the player has a higher value for that variables.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ym typeface="Wingdings" panose="05000000000000000000" pitchFamily="2" charset="2"/>
              </a:rPr>
              <a:t>Alternatively, if player is on opposite side as a variable, then player has low value for that variable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E5E3C6-8FBB-4C10-BF4C-F10669545D74}"/>
              </a:ext>
            </a:extLst>
          </p:cNvPr>
          <p:cNvSpPr txBox="1"/>
          <p:nvPr/>
        </p:nvSpPr>
        <p:spPr>
          <a:xfrm>
            <a:off x="1571780" y="2335874"/>
            <a:ext cx="347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Understanding Biplots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C79D80-0AE6-416C-AF52-45FBC62CB21D}"/>
              </a:ext>
            </a:extLst>
          </p:cNvPr>
          <p:cNvSpPr txBox="1"/>
          <p:nvPr/>
        </p:nvSpPr>
        <p:spPr>
          <a:xfrm>
            <a:off x="522907" y="1729058"/>
            <a:ext cx="5696824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Biplots help to show where players and variables land on the plot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134257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53C5-6F8B-40DE-A92A-1D7A5F7B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570"/>
            <a:ext cx="10515600" cy="1325563"/>
          </a:xfrm>
        </p:spPr>
        <p:txBody>
          <a:bodyPr/>
          <a:lstStyle/>
          <a:p>
            <a:r>
              <a:rPr lang="en-US" b="1" dirty="0"/>
              <a:t>Cluster Insights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F66FC07-4594-41E9-8D0A-D38A4E50B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538950"/>
              </p:ext>
            </p:extLst>
          </p:nvPr>
        </p:nvGraphicFramePr>
        <p:xfrm>
          <a:off x="6425793" y="1208342"/>
          <a:ext cx="5180321" cy="5263047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883447">
                  <a:extLst>
                    <a:ext uri="{9D8B030D-6E8A-4147-A177-3AD203B41FA5}">
                      <a16:colId xmlns:a16="http://schemas.microsoft.com/office/drawing/2014/main" val="2565319380"/>
                    </a:ext>
                  </a:extLst>
                </a:gridCol>
                <a:gridCol w="1208015">
                  <a:extLst>
                    <a:ext uri="{9D8B030D-6E8A-4147-A177-3AD203B41FA5}">
                      <a16:colId xmlns:a16="http://schemas.microsoft.com/office/drawing/2014/main" val="3489405932"/>
                    </a:ext>
                  </a:extLst>
                </a:gridCol>
                <a:gridCol w="1174459">
                  <a:extLst>
                    <a:ext uri="{9D8B030D-6E8A-4147-A177-3AD203B41FA5}">
                      <a16:colId xmlns:a16="http://schemas.microsoft.com/office/drawing/2014/main" val="7199432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25896090"/>
                    </a:ext>
                  </a:extLst>
                </a:gridCol>
              </a:tblGrid>
              <a:tr h="3250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effectLst/>
                        </a:rPr>
                        <a:t>Statistic Category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Cluster 1</a:t>
                      </a:r>
                      <a:endParaRPr lang="en-US" sz="1400" b="1" i="0" u="sng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Cluster 2</a:t>
                      </a:r>
                      <a:endParaRPr lang="en-US" sz="1400" b="1" i="0" u="sng" strike="noStrike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Cluster 3</a:t>
                      </a:r>
                      <a:endParaRPr lang="en-US" sz="1400" b="1" i="0" u="sng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903982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Points Scored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20.39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14.69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22.65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84352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Field Goals Made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7.78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5.39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7.93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54160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Field Goals Attempted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14.61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12.01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17.22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982342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Field Goal Percentage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54%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45%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46%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863197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3 Pointers Made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0.91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1.84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2.21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4367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3 Pointers Attempted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2.60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4.95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6.15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209520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3 Pointer Percentage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27%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37%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35%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622719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Free Throws Made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3.93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2.06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4.61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37712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Free Throws Attempted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5.51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2.61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5.59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363569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Free Throw Percentage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71%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79%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82%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063669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Offensive Rebounds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3.00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1.05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0.89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321810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Defensive Rebounds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8.54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4.23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4.53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704831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Total Rebounds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11.54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5.27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5.41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561435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Assists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2.95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2.69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6.33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98993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Turnovers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2.49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1.66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2.98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508792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Steals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0.93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0.91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1.23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386585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Blocks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1.46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0.54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0.42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078157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Personal Fouls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2.90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2.33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2.37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13822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Plus/Minus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2.16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-0.19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2.09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71437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Assist/Turnover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1.18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1.65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2.27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991994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Assist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12.73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15.63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22.64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290070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Offensive Rebound Percentage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9%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3%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2%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702954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Defensive Rebound Percentage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25%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13%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12%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192748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Rebound Percentage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17%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8%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7%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012158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Turnover Ratio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11.24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9.61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10.17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91678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Effective Field Goal Percentage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57%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53%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52%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55262922"/>
                  </a:ext>
                </a:extLst>
              </a:tr>
              <a:tr h="1830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True Shooting Percentage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60%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56%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</a:rPr>
                        <a:t>57%</a:t>
                      </a:r>
                      <a:endParaRPr lang="en-US" sz="1100" b="0" i="0" u="none" strike="noStrike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1118992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AFB2B1A-5B0B-4332-A9DD-9A4B189E85A7}"/>
              </a:ext>
            </a:extLst>
          </p:cNvPr>
          <p:cNvSpPr txBox="1"/>
          <p:nvPr/>
        </p:nvSpPr>
        <p:spPr>
          <a:xfrm>
            <a:off x="585886" y="3435993"/>
            <a:ext cx="5244463" cy="1475245"/>
          </a:xfrm>
          <a:prstGeom prst="rect">
            <a:avLst/>
          </a:prstGeom>
          <a:solidFill>
            <a:srgbClr val="FDF9E5"/>
          </a:solidFill>
        </p:spPr>
        <p:txBody>
          <a:bodyPr wrap="square" rtlCol="0">
            <a:noAutofit/>
          </a:bodyPr>
          <a:lstStyle/>
          <a:p>
            <a:r>
              <a:rPr lang="en-US" b="1" dirty="0"/>
              <a:t>Cluster 2 – “Rising Stars”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Do a bit of everything – not a score first mentality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Lowest rebound percentage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Do not shoot often from close or long range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Security with lowest turnover and personal foul rates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2020 All-Stars – 0/49 players (0%)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1C8FB2-D905-4B3C-A8B2-D4C2679A819D}"/>
              </a:ext>
            </a:extLst>
          </p:cNvPr>
          <p:cNvSpPr txBox="1"/>
          <p:nvPr/>
        </p:nvSpPr>
        <p:spPr>
          <a:xfrm>
            <a:off x="585886" y="1854930"/>
            <a:ext cx="5244463" cy="1484115"/>
          </a:xfrm>
          <a:prstGeom prst="rect">
            <a:avLst/>
          </a:prstGeom>
          <a:solidFill>
            <a:srgbClr val="E5F1F9"/>
          </a:solidFill>
        </p:spPr>
        <p:txBody>
          <a:bodyPr wrap="square" rtlCol="0">
            <a:noAutofit/>
          </a:bodyPr>
          <a:lstStyle/>
          <a:p>
            <a:r>
              <a:rPr lang="en-US" b="1" dirty="0"/>
              <a:t>Cluster 1 – “Low-Post Bullies”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Take high percentage shots with a high propensity for dunks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Poor 3 pointer and free throw shooters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Aptitude to rebound regularly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Motivation to block shots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2020 All-Stars - 6/16 players (37.5%)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7ACB4C-0A7D-4C27-9F5D-BA395E7E105D}"/>
              </a:ext>
            </a:extLst>
          </p:cNvPr>
          <p:cNvSpPr txBox="1"/>
          <p:nvPr/>
        </p:nvSpPr>
        <p:spPr>
          <a:xfrm>
            <a:off x="585886" y="5008186"/>
            <a:ext cx="5244463" cy="1475244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noAutofit/>
          </a:bodyPr>
          <a:lstStyle/>
          <a:p>
            <a:r>
              <a:rPr lang="en-US" b="1" dirty="0"/>
              <a:t>Cluster 3 – “Primetime Performers”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Shoot the ball frequently both from close and long range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Take several free throws per game with high success percentage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Involve others in offense with high assists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Lowest rebound percentage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2020 All-Stars – 19/35 players (54.3%)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BF2603-1A93-4DD8-B6C4-0FFBD2837970}"/>
              </a:ext>
            </a:extLst>
          </p:cNvPr>
          <p:cNvSpPr txBox="1"/>
          <p:nvPr/>
        </p:nvSpPr>
        <p:spPr>
          <a:xfrm>
            <a:off x="6425793" y="947683"/>
            <a:ext cx="3087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Highest Value</a:t>
            </a:r>
            <a:r>
              <a:rPr lang="en-US" sz="1100" dirty="0"/>
              <a:t> </a:t>
            </a:r>
            <a:r>
              <a:rPr lang="en-US" sz="1100" b="1" dirty="0"/>
              <a:t>|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Middle Value </a:t>
            </a:r>
            <a:r>
              <a:rPr lang="en-US" sz="1100" b="1" dirty="0"/>
              <a:t>|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FF0000"/>
                </a:solidFill>
              </a:rPr>
              <a:t>Lowest value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B045DD-B7AD-4064-9F38-29F58881F86F}"/>
              </a:ext>
            </a:extLst>
          </p:cNvPr>
          <p:cNvSpPr txBox="1"/>
          <p:nvPr/>
        </p:nvSpPr>
        <p:spPr>
          <a:xfrm>
            <a:off x="6425793" y="572630"/>
            <a:ext cx="2845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Statistical Summary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99B9D-91B9-477E-A7E8-D5D5BB8B8EBA}"/>
              </a:ext>
            </a:extLst>
          </p:cNvPr>
          <p:cNvSpPr txBox="1"/>
          <p:nvPr/>
        </p:nvSpPr>
        <p:spPr>
          <a:xfrm>
            <a:off x="6291272" y="6507472"/>
            <a:ext cx="51803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All values represent averages between players within the cluster per statistic category</a:t>
            </a:r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F72B40-AE36-47CB-ADB5-382209DA465F}"/>
              </a:ext>
            </a:extLst>
          </p:cNvPr>
          <p:cNvSpPr txBox="1"/>
          <p:nvPr/>
        </p:nvSpPr>
        <p:spPr>
          <a:xfrm>
            <a:off x="0" y="6642556"/>
            <a:ext cx="38673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 - https://www.nba.com/allstar/2020/roster#/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048076-ECFA-4332-8AEB-49FD7D04C471}"/>
              </a:ext>
            </a:extLst>
          </p:cNvPr>
          <p:cNvSpPr txBox="1"/>
          <p:nvPr/>
        </p:nvSpPr>
        <p:spPr>
          <a:xfrm>
            <a:off x="1785204" y="1419165"/>
            <a:ext cx="2845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Cluster Descriptions</a:t>
            </a:r>
          </a:p>
        </p:txBody>
      </p:sp>
    </p:spTree>
    <p:extLst>
      <p:ext uri="{BB962C8B-B14F-4D97-AF65-F5344CB8AC3E}">
        <p14:creationId xmlns:p14="http://schemas.microsoft.com/office/powerpoint/2010/main" val="3038097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1FFB-1B35-46C6-B677-1E254F240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K-Nearest Neighbor (KNN)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A953D1-2E2A-4966-AF6C-61CC3F1082DD}"/>
              </a:ext>
            </a:extLst>
          </p:cNvPr>
          <p:cNvSpPr txBox="1"/>
          <p:nvPr/>
        </p:nvSpPr>
        <p:spPr>
          <a:xfrm>
            <a:off x="914400" y="1578750"/>
            <a:ext cx="10238483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KNN is a supervised machine learning algorithm that classifies data points based on the features of k-nearest data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F62EBF-CDB5-4650-A47E-8F892A294A22}"/>
              </a:ext>
            </a:extLst>
          </p:cNvPr>
          <p:cNvSpPr txBox="1"/>
          <p:nvPr/>
        </p:nvSpPr>
        <p:spPr>
          <a:xfrm>
            <a:off x="914399" y="5405225"/>
            <a:ext cx="4983061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P-value = 3.242e-10</a:t>
            </a:r>
          </a:p>
          <a:p>
            <a:r>
              <a:rPr lang="en-US" sz="1600" dirty="0"/>
              <a:t>Accuracy = 96.55%</a:t>
            </a:r>
          </a:p>
          <a:p>
            <a:r>
              <a:rPr lang="en-US" sz="1600" dirty="0"/>
              <a:t>Reject the Null Hypothesis (H0): Alpha (0.05) &gt; P-Value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667037-BD09-4B4C-8169-E63C11E41BDF}"/>
              </a:ext>
            </a:extLst>
          </p:cNvPr>
          <p:cNvSpPr txBox="1"/>
          <p:nvPr/>
        </p:nvSpPr>
        <p:spPr>
          <a:xfrm>
            <a:off x="914400" y="2520622"/>
            <a:ext cx="4983061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H0: There is no significant difference between clusters</a:t>
            </a:r>
          </a:p>
          <a:p>
            <a:r>
              <a:rPr lang="en-US" sz="1600" dirty="0"/>
              <a:t>H1: There is a significant difference between clusters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9A533B-1C23-4FCC-8786-8236CA850951}"/>
              </a:ext>
            </a:extLst>
          </p:cNvPr>
          <p:cNvSpPr txBox="1"/>
          <p:nvPr/>
        </p:nvSpPr>
        <p:spPr>
          <a:xfrm>
            <a:off x="7692701" y="2151290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Confusion Matrix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4220B-7B5F-4959-AA7D-A22AC74D0A03}"/>
              </a:ext>
            </a:extLst>
          </p:cNvPr>
          <p:cNvSpPr txBox="1"/>
          <p:nvPr/>
        </p:nvSpPr>
        <p:spPr>
          <a:xfrm>
            <a:off x="6671478" y="5829731"/>
            <a:ext cx="4983060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All players within Cluster 2 and 3 were accurately predicted by the KNN Model where k = 10. One player was mis-classified in Cluster 1 </a:t>
            </a:r>
            <a:r>
              <a:rPr lang="en-US" sz="1100" dirty="0"/>
              <a:t>(Rudy </a:t>
            </a:r>
            <a:r>
              <a:rPr lang="en-US" sz="1100" dirty="0" err="1"/>
              <a:t>Gobert</a:t>
            </a:r>
            <a:r>
              <a:rPr lang="en-US" sz="1100" dirty="0"/>
              <a:t>)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EAF53E-558C-41E7-BF1B-B01D2C2DDCDA}"/>
              </a:ext>
            </a:extLst>
          </p:cNvPr>
          <p:cNvSpPr txBox="1"/>
          <p:nvPr/>
        </p:nvSpPr>
        <p:spPr>
          <a:xfrm>
            <a:off x="1929466" y="2174934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Hypothesis Testing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EF2E73-6032-439F-A974-30C1EDF1C765}"/>
              </a:ext>
            </a:extLst>
          </p:cNvPr>
          <p:cNvSpPr txBox="1"/>
          <p:nvPr/>
        </p:nvSpPr>
        <p:spPr>
          <a:xfrm>
            <a:off x="1929465" y="5035893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 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02709E-0D70-41CE-BAA7-60E9B548C1F6}"/>
              </a:ext>
            </a:extLst>
          </p:cNvPr>
          <p:cNvSpPr txBox="1"/>
          <p:nvPr/>
        </p:nvSpPr>
        <p:spPr>
          <a:xfrm>
            <a:off x="914400" y="3680857"/>
            <a:ext cx="4983061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Nearest Neighbors (k) = 10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/>
              <a:t>k = 10 (square root of records in data set = 10, 100 total players in data set)</a:t>
            </a:r>
          </a:p>
          <a:p>
            <a:r>
              <a:rPr lang="en-US" sz="1600" dirty="0"/>
              <a:t>Training data = 70 players, Test data = 30 players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4B97E5-5B59-467B-9311-16DA6DC17114}"/>
              </a:ext>
            </a:extLst>
          </p:cNvPr>
          <p:cNvSpPr txBox="1"/>
          <p:nvPr/>
        </p:nvSpPr>
        <p:spPr>
          <a:xfrm>
            <a:off x="1929467" y="3317079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 Setup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EEE9C-1D7E-453A-8AE3-688D247C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478" y="2544266"/>
            <a:ext cx="4983060" cy="31258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0858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CE5C30B-3813-4FC7-BBC3-2B1B11109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101" y="243112"/>
            <a:ext cx="5451725" cy="63994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69F54-AC66-4B12-8AB4-88196464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70989" cy="1325563"/>
          </a:xfrm>
        </p:spPr>
        <p:txBody>
          <a:bodyPr/>
          <a:lstStyle/>
          <a:p>
            <a:r>
              <a:rPr lang="en-US" b="1" dirty="0"/>
              <a:t>Hierarchical Cluster Analysis (HCA)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BF7202-C753-4672-98C3-117FDB8A3BDA}"/>
              </a:ext>
            </a:extLst>
          </p:cNvPr>
          <p:cNvSpPr txBox="1"/>
          <p:nvPr/>
        </p:nvSpPr>
        <p:spPr>
          <a:xfrm>
            <a:off x="498182" y="4298845"/>
            <a:ext cx="5537277" cy="22838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200" dirty="0"/>
              <a:t>A group of accurate three-point shooters, notably Joe Harris, P.J. Tucker, and Duncan Robinson</a:t>
            </a:r>
          </a:p>
          <a:p>
            <a:endParaRPr lang="en-US" sz="1200" dirty="0"/>
          </a:p>
          <a:p>
            <a:r>
              <a:rPr lang="en-US" sz="1200" dirty="0"/>
              <a:t>Only half of the ‘Low-Post Bullies’ from the previous cluster analysis remain together here</a:t>
            </a:r>
          </a:p>
          <a:p>
            <a:endParaRPr lang="en-US" sz="1200" dirty="0"/>
          </a:p>
          <a:p>
            <a:r>
              <a:rPr lang="en-US" sz="1200" dirty="0"/>
              <a:t>Zion Williamson is in great company with Jimmy Butler, Anthony Davis, and </a:t>
            </a:r>
            <a:r>
              <a:rPr lang="en-US" sz="1200" dirty="0" err="1"/>
              <a:t>Kawhi</a:t>
            </a:r>
            <a:r>
              <a:rPr lang="en-US" sz="1200" dirty="0"/>
              <a:t> Leonard</a:t>
            </a:r>
          </a:p>
          <a:p>
            <a:endParaRPr lang="en-US" sz="1200" dirty="0"/>
          </a:p>
          <a:p>
            <a:r>
              <a:rPr lang="en-US" sz="1200" dirty="0"/>
              <a:t>Luka </a:t>
            </a:r>
            <a:r>
              <a:rPr lang="en-US" sz="1200" dirty="0" err="1"/>
              <a:t>Doncic</a:t>
            </a:r>
            <a:r>
              <a:rPr lang="en-US" sz="1200" dirty="0"/>
              <a:t> most closely linked to LeBron James – Great news for Mavericks fans</a:t>
            </a:r>
          </a:p>
          <a:p>
            <a:endParaRPr lang="en-US" sz="1200" dirty="0"/>
          </a:p>
          <a:p>
            <a:r>
              <a:rPr lang="en-US" sz="1200" dirty="0"/>
              <a:t>Ben Simmons and Nikola Jokic are a logical but unexpected match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45F5CD-0B1F-4E1E-874A-6FCA8505B8E6}"/>
              </a:ext>
            </a:extLst>
          </p:cNvPr>
          <p:cNvSpPr txBox="1"/>
          <p:nvPr/>
        </p:nvSpPr>
        <p:spPr>
          <a:xfrm>
            <a:off x="498182" y="2735444"/>
            <a:ext cx="5537277" cy="1184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Two methods to separate data – agglomerative and divisive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Do not need to choose number of clusters to be utilized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Data separated by distance method chosen by user then can visualize  how data relates each other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Tree based representation of the data opposed to a cluster plot visual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6B714E-EF5D-4F52-8059-662CE913C824}"/>
              </a:ext>
            </a:extLst>
          </p:cNvPr>
          <p:cNvSpPr/>
          <p:nvPr/>
        </p:nvSpPr>
        <p:spPr>
          <a:xfrm>
            <a:off x="11689937" y="1017843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2B8AFE-DFF9-4D2F-8174-DDC8966A178E}"/>
              </a:ext>
            </a:extLst>
          </p:cNvPr>
          <p:cNvSpPr/>
          <p:nvPr/>
        </p:nvSpPr>
        <p:spPr>
          <a:xfrm>
            <a:off x="11697801" y="3179860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F782826-C64E-4960-BB22-0E01D7865466}"/>
              </a:ext>
            </a:extLst>
          </p:cNvPr>
          <p:cNvSpPr/>
          <p:nvPr/>
        </p:nvSpPr>
        <p:spPr>
          <a:xfrm>
            <a:off x="11689937" y="3576010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C279C06-0D5E-4DC9-895C-3A6853A33CF0}"/>
              </a:ext>
            </a:extLst>
          </p:cNvPr>
          <p:cNvSpPr/>
          <p:nvPr/>
        </p:nvSpPr>
        <p:spPr>
          <a:xfrm>
            <a:off x="11689937" y="4124112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81A163-437D-42AB-8E8E-53CBC1C58284}"/>
              </a:ext>
            </a:extLst>
          </p:cNvPr>
          <p:cNvSpPr/>
          <p:nvPr/>
        </p:nvSpPr>
        <p:spPr>
          <a:xfrm>
            <a:off x="11689937" y="5568520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A88B79-BD34-4E4A-82F9-BC55ED3474A7}"/>
              </a:ext>
            </a:extLst>
          </p:cNvPr>
          <p:cNvSpPr txBox="1"/>
          <p:nvPr/>
        </p:nvSpPr>
        <p:spPr>
          <a:xfrm>
            <a:off x="-11185" y="6642556"/>
            <a:ext cx="38924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Sourcehttps://uc-r.github.io/hc_clustering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FE8BF2B-F703-49F1-9BBB-34C5D1A3315E}"/>
              </a:ext>
            </a:extLst>
          </p:cNvPr>
          <p:cNvSpPr/>
          <p:nvPr/>
        </p:nvSpPr>
        <p:spPr>
          <a:xfrm>
            <a:off x="209214" y="5426978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1E87A1C-E8BC-4ADF-9E3B-CA5CFB0334F9}"/>
              </a:ext>
            </a:extLst>
          </p:cNvPr>
          <p:cNvSpPr/>
          <p:nvPr/>
        </p:nvSpPr>
        <p:spPr>
          <a:xfrm>
            <a:off x="209214" y="5983469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31F9A27-4DC8-48C9-BA00-4AD7696D87D6}"/>
              </a:ext>
            </a:extLst>
          </p:cNvPr>
          <p:cNvSpPr/>
          <p:nvPr/>
        </p:nvSpPr>
        <p:spPr>
          <a:xfrm>
            <a:off x="209214" y="6354085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3E3D2AD-E7BB-472D-8FD7-B9272A2F7042}"/>
              </a:ext>
            </a:extLst>
          </p:cNvPr>
          <p:cNvSpPr/>
          <p:nvPr/>
        </p:nvSpPr>
        <p:spPr>
          <a:xfrm>
            <a:off x="209214" y="4342579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79F04DC-169E-4F2A-B6F9-931E92A2D7E8}"/>
              </a:ext>
            </a:extLst>
          </p:cNvPr>
          <p:cNvSpPr/>
          <p:nvPr/>
        </p:nvSpPr>
        <p:spPr>
          <a:xfrm>
            <a:off x="209214" y="4871084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A737B2-1B99-4E43-A288-36FE452ECB12}"/>
              </a:ext>
            </a:extLst>
          </p:cNvPr>
          <p:cNvSpPr txBox="1"/>
          <p:nvPr/>
        </p:nvSpPr>
        <p:spPr>
          <a:xfrm>
            <a:off x="2033639" y="3914393"/>
            <a:ext cx="246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Dendrogram Insights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628A17-E511-4168-8DBD-C53B22B471B9}"/>
              </a:ext>
            </a:extLst>
          </p:cNvPr>
          <p:cNvSpPr txBox="1"/>
          <p:nvPr/>
        </p:nvSpPr>
        <p:spPr>
          <a:xfrm>
            <a:off x="1624364" y="2366112"/>
            <a:ext cx="328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Understanding Dendrograms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B6CF50-3923-495F-A867-9241A3266008}"/>
              </a:ext>
            </a:extLst>
          </p:cNvPr>
          <p:cNvSpPr txBox="1"/>
          <p:nvPr/>
        </p:nvSpPr>
        <p:spPr>
          <a:xfrm>
            <a:off x="498182" y="1743897"/>
            <a:ext cx="5537277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HCA allows to easily see how data compares and relates to each other most commonly through the use of dendrograms</a:t>
            </a:r>
          </a:p>
        </p:txBody>
      </p:sp>
    </p:spTree>
    <p:extLst>
      <p:ext uri="{BB962C8B-B14F-4D97-AF65-F5344CB8AC3E}">
        <p14:creationId xmlns:p14="http://schemas.microsoft.com/office/powerpoint/2010/main" val="2832141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CA2A-74A3-4EAC-A84D-CA869893F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11598" cy="1325563"/>
          </a:xfrm>
        </p:spPr>
        <p:txBody>
          <a:bodyPr/>
          <a:lstStyle/>
          <a:p>
            <a:r>
              <a:rPr lang="en-US" b="1" dirty="0"/>
              <a:t>Hierarchical Cluster Analysis (HCA)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754B8C-C5FF-48FA-9AEF-4998CB5E4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694" y="234892"/>
            <a:ext cx="4910890" cy="63882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E51673-924A-49CA-95ED-9585E8B414EA}"/>
              </a:ext>
            </a:extLst>
          </p:cNvPr>
          <p:cNvSpPr txBox="1"/>
          <p:nvPr/>
        </p:nvSpPr>
        <p:spPr>
          <a:xfrm>
            <a:off x="1045284" y="3699761"/>
            <a:ext cx="5050716" cy="1007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Shows how data relates to each other in heatmap style format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Values closer to zero indicate data objects are similar whereas higher values indicate greater dis-similarity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Various methods exist to calculate distances between objects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6BA894-7F44-45A9-BD33-8BEDC98E9264}"/>
              </a:ext>
            </a:extLst>
          </p:cNvPr>
          <p:cNvSpPr txBox="1"/>
          <p:nvPr/>
        </p:nvSpPr>
        <p:spPr>
          <a:xfrm>
            <a:off x="1846076" y="3330429"/>
            <a:ext cx="3395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Understanding Distance Matrices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D29CC-22EF-47B1-B9EA-4CE5436E5309}"/>
              </a:ext>
            </a:extLst>
          </p:cNvPr>
          <p:cNvSpPr txBox="1"/>
          <p:nvPr/>
        </p:nvSpPr>
        <p:spPr>
          <a:xfrm>
            <a:off x="1045284" y="2218171"/>
            <a:ext cx="5050716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Distance matrices exist to quickly grasp how data relates to each through the use of a heatmap style format</a:t>
            </a:r>
          </a:p>
        </p:txBody>
      </p:sp>
    </p:spTree>
    <p:extLst>
      <p:ext uri="{BB962C8B-B14F-4D97-AF65-F5344CB8AC3E}">
        <p14:creationId xmlns:p14="http://schemas.microsoft.com/office/powerpoint/2010/main" val="1659907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D2A2859-E505-4E50-AFE2-8FE758682493}"/>
              </a:ext>
            </a:extLst>
          </p:cNvPr>
          <p:cNvSpPr txBox="1">
            <a:spLocks/>
          </p:cNvSpPr>
          <p:nvPr/>
        </p:nvSpPr>
        <p:spPr>
          <a:xfrm>
            <a:off x="0" y="4060829"/>
            <a:ext cx="12192000" cy="23876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Conclusion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787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9A7A-ABE6-4A36-BC21-01A062E92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ED1EFF-0936-428B-B803-F5180089A498}"/>
              </a:ext>
            </a:extLst>
          </p:cNvPr>
          <p:cNvSpPr txBox="1"/>
          <p:nvPr/>
        </p:nvSpPr>
        <p:spPr>
          <a:xfrm>
            <a:off x="372054" y="3067699"/>
            <a:ext cx="2705901" cy="13234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Notable NBA stars missing from this data set due to injuries such as Kevin Durant, Steph Curry. Draymond Green, and Klay Thompson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CE17FB-7D18-4CAD-9D70-82D16864E9F7}"/>
              </a:ext>
            </a:extLst>
          </p:cNvPr>
          <p:cNvSpPr txBox="1"/>
          <p:nvPr/>
        </p:nvSpPr>
        <p:spPr>
          <a:xfrm>
            <a:off x="3328893" y="3067699"/>
            <a:ext cx="2584942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Would have liked more than 3 clusters, but cant change story of data. This potentially could have allowed to distinguish players better within position groups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5C96DB-BC9A-4202-9F78-24350F6D77D8}"/>
              </a:ext>
            </a:extLst>
          </p:cNvPr>
          <p:cNvSpPr txBox="1"/>
          <p:nvPr/>
        </p:nvSpPr>
        <p:spPr>
          <a:xfrm>
            <a:off x="6164773" y="3067699"/>
            <a:ext cx="2713939" cy="107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Learned a lot in these eight weeks about unsupervised learning and clustering techniques</a:t>
            </a: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122A9D0B-84D2-4360-8FC6-063D4E0BF753}"/>
              </a:ext>
            </a:extLst>
          </p:cNvPr>
          <p:cNvSpPr/>
          <p:nvPr/>
        </p:nvSpPr>
        <p:spPr>
          <a:xfrm>
            <a:off x="1725004" y="4800697"/>
            <a:ext cx="3174167" cy="1217620"/>
          </a:xfrm>
          <a:prstGeom prst="curved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Curved Down 17">
            <a:extLst>
              <a:ext uri="{FF2B5EF4-FFF2-40B4-BE49-F238E27FC236}">
                <a16:creationId xmlns:a16="http://schemas.microsoft.com/office/drawing/2014/main" id="{4D81DBCD-1558-4EE1-84AA-ECEC5AC60DE7}"/>
              </a:ext>
            </a:extLst>
          </p:cNvPr>
          <p:cNvSpPr/>
          <p:nvPr/>
        </p:nvSpPr>
        <p:spPr>
          <a:xfrm>
            <a:off x="4629590" y="1704032"/>
            <a:ext cx="3188949" cy="1200329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5D2DC6-CE7E-4C3A-9F0B-C74896043B17}"/>
              </a:ext>
            </a:extLst>
          </p:cNvPr>
          <p:cNvSpPr txBox="1"/>
          <p:nvPr/>
        </p:nvSpPr>
        <p:spPr>
          <a:xfrm>
            <a:off x="9026553" y="3067699"/>
            <a:ext cx="2726268" cy="107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So much more to learn and looking forward to building on what I have learned following this course</a:t>
            </a:r>
          </a:p>
        </p:txBody>
      </p:sp>
      <p:sp>
        <p:nvSpPr>
          <p:cNvPr id="20" name="Arrow: Curved Up 19">
            <a:extLst>
              <a:ext uri="{FF2B5EF4-FFF2-40B4-BE49-F238E27FC236}">
                <a16:creationId xmlns:a16="http://schemas.microsoft.com/office/drawing/2014/main" id="{3D236F02-46DE-46E6-A289-3DBDF5F16235}"/>
              </a:ext>
            </a:extLst>
          </p:cNvPr>
          <p:cNvSpPr/>
          <p:nvPr/>
        </p:nvSpPr>
        <p:spPr>
          <a:xfrm>
            <a:off x="7521742" y="4391138"/>
            <a:ext cx="3174167" cy="1217620"/>
          </a:xfrm>
          <a:prstGeom prst="curvedUp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650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D4A810B6-F1EC-49B9-8863-04874F0229FF}"/>
              </a:ext>
            </a:extLst>
          </p:cNvPr>
          <p:cNvSpPr txBox="1"/>
          <p:nvPr/>
        </p:nvSpPr>
        <p:spPr>
          <a:xfrm>
            <a:off x="791795" y="2442431"/>
            <a:ext cx="3140950" cy="42055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66F7A0-D795-4322-8BBA-ADE57B51EAAE}"/>
              </a:ext>
            </a:extLst>
          </p:cNvPr>
          <p:cNvSpPr txBox="1"/>
          <p:nvPr/>
        </p:nvSpPr>
        <p:spPr>
          <a:xfrm>
            <a:off x="3922124" y="2449324"/>
            <a:ext cx="4019723" cy="42055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CB6646-3CBF-4F58-8758-AF9404D52525}"/>
              </a:ext>
            </a:extLst>
          </p:cNvPr>
          <p:cNvSpPr txBox="1"/>
          <p:nvPr/>
        </p:nvSpPr>
        <p:spPr>
          <a:xfrm>
            <a:off x="7963088" y="2434042"/>
            <a:ext cx="3898949" cy="42162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5EBF7D3-833A-4E20-9B28-C88C93D45167}"/>
              </a:ext>
            </a:extLst>
          </p:cNvPr>
          <p:cNvCxnSpPr>
            <a:cxnSpLocks/>
          </p:cNvCxnSpPr>
          <p:nvPr/>
        </p:nvCxnSpPr>
        <p:spPr>
          <a:xfrm>
            <a:off x="3930513" y="2078725"/>
            <a:ext cx="0" cy="457152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E9EB19-5A2B-4617-B93D-7434F1CA5618}"/>
              </a:ext>
            </a:extLst>
          </p:cNvPr>
          <p:cNvCxnSpPr>
            <a:cxnSpLocks/>
          </p:cNvCxnSpPr>
          <p:nvPr/>
        </p:nvCxnSpPr>
        <p:spPr>
          <a:xfrm>
            <a:off x="11866498" y="2089412"/>
            <a:ext cx="0" cy="457152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7C732B6-08C0-4A97-8B7E-34DC8934F7C2}"/>
              </a:ext>
            </a:extLst>
          </p:cNvPr>
          <p:cNvCxnSpPr>
            <a:cxnSpLocks/>
          </p:cNvCxnSpPr>
          <p:nvPr/>
        </p:nvCxnSpPr>
        <p:spPr>
          <a:xfrm flipV="1">
            <a:off x="791795" y="2432546"/>
            <a:ext cx="11079164" cy="8389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DD49E6D-14FD-4B5B-8726-C950AFDCC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 Methods Pro and Cons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2DC45D-C16D-4C8B-A754-60EBBF151FB9}"/>
              </a:ext>
            </a:extLst>
          </p:cNvPr>
          <p:cNvSpPr txBox="1">
            <a:spLocks/>
          </p:cNvSpPr>
          <p:nvPr/>
        </p:nvSpPr>
        <p:spPr>
          <a:xfrm>
            <a:off x="3922124" y="2078725"/>
            <a:ext cx="4032575" cy="3789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/>
              <a:t>Pro’s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7E4505-A512-43B1-A81E-C4A554EA7BC8}"/>
              </a:ext>
            </a:extLst>
          </p:cNvPr>
          <p:cNvSpPr txBox="1">
            <a:spLocks/>
          </p:cNvSpPr>
          <p:nvPr/>
        </p:nvSpPr>
        <p:spPr>
          <a:xfrm>
            <a:off x="7954699" y="2078725"/>
            <a:ext cx="3933038" cy="3789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/>
              <a:t>Cons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DDB482-4A3E-4FCC-B5AC-7AF9AF95F9AF}"/>
              </a:ext>
            </a:extLst>
          </p:cNvPr>
          <p:cNvSpPr txBox="1">
            <a:spLocks/>
          </p:cNvSpPr>
          <p:nvPr/>
        </p:nvSpPr>
        <p:spPr>
          <a:xfrm>
            <a:off x="1698424" y="1451955"/>
            <a:ext cx="9043326" cy="37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There were several takeaways and lessons learned from the clustering methods performed for this project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9073F0-87CF-460D-AA0C-AD7DCD89FDB8}"/>
              </a:ext>
            </a:extLst>
          </p:cNvPr>
          <p:cNvCxnSpPr>
            <a:cxnSpLocks/>
          </p:cNvCxnSpPr>
          <p:nvPr/>
        </p:nvCxnSpPr>
        <p:spPr>
          <a:xfrm>
            <a:off x="813033" y="3758268"/>
            <a:ext cx="1104953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FDE742-59E2-40C3-AABA-2A7E3BD5D237}"/>
              </a:ext>
            </a:extLst>
          </p:cNvPr>
          <p:cNvCxnSpPr>
            <a:cxnSpLocks/>
          </p:cNvCxnSpPr>
          <p:nvPr/>
        </p:nvCxnSpPr>
        <p:spPr>
          <a:xfrm>
            <a:off x="791795" y="6650252"/>
            <a:ext cx="11079164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9C5C3C-C503-4932-9276-9CD953407D0C}"/>
              </a:ext>
            </a:extLst>
          </p:cNvPr>
          <p:cNvSpPr txBox="1"/>
          <p:nvPr/>
        </p:nvSpPr>
        <p:spPr>
          <a:xfrm>
            <a:off x="1222177" y="2897889"/>
            <a:ext cx="2269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K-Means Clustering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EC26D0-5CD1-45D1-8A60-C0ACBD3CBFBF}"/>
              </a:ext>
            </a:extLst>
          </p:cNvPr>
          <p:cNvSpPr txBox="1"/>
          <p:nvPr/>
        </p:nvSpPr>
        <p:spPr>
          <a:xfrm>
            <a:off x="872114" y="5531748"/>
            <a:ext cx="297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Hierarchical Clustering Analysis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93F872-E861-4157-9B37-C47FF9C00D09}"/>
              </a:ext>
            </a:extLst>
          </p:cNvPr>
          <p:cNvSpPr txBox="1"/>
          <p:nvPr/>
        </p:nvSpPr>
        <p:spPr>
          <a:xfrm>
            <a:off x="926359" y="4155694"/>
            <a:ext cx="2861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Principal Component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94AB80-2485-4934-945B-99BEB54C688B}"/>
              </a:ext>
            </a:extLst>
          </p:cNvPr>
          <p:cNvSpPr txBox="1"/>
          <p:nvPr/>
        </p:nvSpPr>
        <p:spPr>
          <a:xfrm>
            <a:off x="4242036" y="5439415"/>
            <a:ext cx="3329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Dendrograms provide a clean, simple visual that show data that best intra-cluster relationships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C8C9B7-90C5-47AC-A9E4-80CC93ED658B}"/>
              </a:ext>
            </a:extLst>
          </p:cNvPr>
          <p:cNvSpPr txBox="1"/>
          <p:nvPr/>
        </p:nvSpPr>
        <p:spPr>
          <a:xfrm>
            <a:off x="8131560" y="5562526"/>
            <a:ext cx="3394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distance/similarity values calculated are not intuitive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7FCEE3-B3BB-4239-B32B-48D3DD299839}"/>
              </a:ext>
            </a:extLst>
          </p:cNvPr>
          <p:cNvSpPr txBox="1"/>
          <p:nvPr/>
        </p:nvSpPr>
        <p:spPr>
          <a:xfrm>
            <a:off x="8131560" y="2790168"/>
            <a:ext cx="3394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Choosing the optimal number of clusters is no simple task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F0408E-50A3-43BE-B69A-1EE54642E0AE}"/>
              </a:ext>
            </a:extLst>
          </p:cNvPr>
          <p:cNvSpPr txBox="1"/>
          <p:nvPr/>
        </p:nvSpPr>
        <p:spPr>
          <a:xfrm>
            <a:off x="4242036" y="2913278"/>
            <a:ext cx="2676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Easy to code and visualize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C44BEE-EC9D-4C80-B167-69242FC95E6F}"/>
              </a:ext>
            </a:extLst>
          </p:cNvPr>
          <p:cNvSpPr txBox="1"/>
          <p:nvPr/>
        </p:nvSpPr>
        <p:spPr>
          <a:xfrm>
            <a:off x="8131560" y="4186472"/>
            <a:ext cx="3604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Lots of time invested into understanding inner workings of how it works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D61662-04DE-4769-A3F0-14812FF5227A}"/>
              </a:ext>
            </a:extLst>
          </p:cNvPr>
          <p:cNvSpPr txBox="1"/>
          <p:nvPr/>
        </p:nvSpPr>
        <p:spPr>
          <a:xfrm>
            <a:off x="4242036" y="4186472"/>
            <a:ext cx="3299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Provides insightful outputs to better understand the data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DA29D3-2FA1-488D-A3DF-B42A653B7D91}"/>
              </a:ext>
            </a:extLst>
          </p:cNvPr>
          <p:cNvCxnSpPr>
            <a:cxnSpLocks/>
          </p:cNvCxnSpPr>
          <p:nvPr/>
        </p:nvCxnSpPr>
        <p:spPr>
          <a:xfrm>
            <a:off x="7941848" y="2081023"/>
            <a:ext cx="0" cy="457152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2F20BE-2E8D-4456-A1FE-D9297FA26FAF}"/>
              </a:ext>
            </a:extLst>
          </p:cNvPr>
          <p:cNvCxnSpPr>
            <a:cxnSpLocks/>
          </p:cNvCxnSpPr>
          <p:nvPr/>
        </p:nvCxnSpPr>
        <p:spPr>
          <a:xfrm>
            <a:off x="829811" y="5176007"/>
            <a:ext cx="1104953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F0CB449-EF23-4FAE-85FE-1F5456AD34AD}"/>
              </a:ext>
            </a:extLst>
          </p:cNvPr>
          <p:cNvCxnSpPr>
            <a:cxnSpLocks/>
          </p:cNvCxnSpPr>
          <p:nvPr/>
        </p:nvCxnSpPr>
        <p:spPr>
          <a:xfrm>
            <a:off x="779835" y="2442431"/>
            <a:ext cx="0" cy="4205524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566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0E06A-ABE4-4E6F-BA56-DB4BF4C2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About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47834-CD5E-4AFD-B2A6-3E5E93FAB7E3}"/>
              </a:ext>
            </a:extLst>
          </p:cNvPr>
          <p:cNvSpPr txBox="1"/>
          <p:nvPr/>
        </p:nvSpPr>
        <p:spPr>
          <a:xfrm>
            <a:off x="555071" y="1653645"/>
            <a:ext cx="4959885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Occupation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B73FE-EDC3-4D40-8927-6B9EE400B289}"/>
              </a:ext>
            </a:extLst>
          </p:cNvPr>
          <p:cNvSpPr txBox="1"/>
          <p:nvPr/>
        </p:nvSpPr>
        <p:spPr>
          <a:xfrm>
            <a:off x="555071" y="4195093"/>
            <a:ext cx="4959881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</a:t>
            </a:r>
            <a:r>
              <a:rPr lang="en-US" sz="2000" b="1" dirty="0"/>
              <a:t>Reasoning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89D6D-A29B-4982-B6CF-9F2A81B3674B}"/>
              </a:ext>
            </a:extLst>
          </p:cNvPr>
          <p:cNvSpPr txBox="1"/>
          <p:nvPr/>
        </p:nvSpPr>
        <p:spPr>
          <a:xfrm>
            <a:off x="6383429" y="1653645"/>
            <a:ext cx="5253477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Education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A79A7-34EA-46BA-863A-5B3B1D8D2B3D}"/>
              </a:ext>
            </a:extLst>
          </p:cNvPr>
          <p:cNvSpPr txBox="1"/>
          <p:nvPr/>
        </p:nvSpPr>
        <p:spPr>
          <a:xfrm>
            <a:off x="6383430" y="4195093"/>
            <a:ext cx="5253495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Recreation</a:t>
            </a:r>
            <a:endParaRPr lang="en-US" b="1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F97E27-C538-4ED7-ADCE-B9082002BAF3}"/>
              </a:ext>
            </a:extLst>
          </p:cNvPr>
          <p:cNvCxnSpPr>
            <a:cxnSpLocks/>
          </p:cNvCxnSpPr>
          <p:nvPr/>
        </p:nvCxnSpPr>
        <p:spPr>
          <a:xfrm>
            <a:off x="5949196" y="1535185"/>
            <a:ext cx="0" cy="488239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3BA26A-C790-4A20-BC67-BDE54BCC1CB4}"/>
              </a:ext>
            </a:extLst>
          </p:cNvPr>
          <p:cNvCxnSpPr>
            <a:cxnSpLocks/>
          </p:cNvCxnSpPr>
          <p:nvPr/>
        </p:nvCxnSpPr>
        <p:spPr>
          <a:xfrm flipH="1">
            <a:off x="555071" y="3941192"/>
            <a:ext cx="1108185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5DBCA4-84ED-4F0A-B0E2-0F844685DE25}"/>
              </a:ext>
            </a:extLst>
          </p:cNvPr>
          <p:cNvSpPr txBox="1"/>
          <p:nvPr/>
        </p:nvSpPr>
        <p:spPr>
          <a:xfrm>
            <a:off x="813725" y="2284591"/>
            <a:ext cx="2507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Consultant for a company that specializes in customer engagement and business performance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C13B5D-5A32-4B0D-80BB-4DB993DF57AF}"/>
              </a:ext>
            </a:extLst>
          </p:cNvPr>
          <p:cNvSpPr txBox="1"/>
          <p:nvPr/>
        </p:nvSpPr>
        <p:spPr>
          <a:xfrm>
            <a:off x="6273576" y="2284591"/>
            <a:ext cx="26048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University of Colorado at Boulder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Major in Economic, Minor in Political Science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BD44DC-E027-49E3-BFA5-9474A06FF525}"/>
              </a:ext>
            </a:extLst>
          </p:cNvPr>
          <p:cNvSpPr txBox="1"/>
          <p:nvPr/>
        </p:nvSpPr>
        <p:spPr>
          <a:xfrm>
            <a:off x="6242805" y="4864525"/>
            <a:ext cx="36002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Basketball/Football fan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Breweries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Learning Chess</a:t>
            </a:r>
          </a:p>
          <a:p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26702A-EF4B-4331-B58B-B78E25DA4B8C}"/>
              </a:ext>
            </a:extLst>
          </p:cNvPr>
          <p:cNvSpPr txBox="1"/>
          <p:nvPr/>
        </p:nvSpPr>
        <p:spPr>
          <a:xfrm>
            <a:off x="807432" y="4987636"/>
            <a:ext cx="2841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Basketball fan my entire life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Followed NBA closely for 20+ years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E93CA8-6C21-4786-B739-E80936A8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512" y="2325937"/>
            <a:ext cx="1816845" cy="13255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D9761D-CB59-481B-A543-E6B8DE30D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736" y="4791004"/>
            <a:ext cx="717895" cy="16024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25290D-92A1-4A68-822B-5D13AD2ED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405" y="2541809"/>
            <a:ext cx="1928558" cy="5627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9F26322-70D1-4782-9BB0-A7D7A7F4C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9643" y="4825795"/>
            <a:ext cx="818581" cy="15085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8448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DB45345-5470-40D5-BE0B-5AEF8B21136B}"/>
              </a:ext>
            </a:extLst>
          </p:cNvPr>
          <p:cNvSpPr txBox="1">
            <a:spLocks/>
          </p:cNvSpPr>
          <p:nvPr/>
        </p:nvSpPr>
        <p:spPr>
          <a:xfrm>
            <a:off x="0" y="4060829"/>
            <a:ext cx="12192000" cy="23876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The End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Questions?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212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839B3-C213-4A28-B12F-514FB2703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F6F8E-C139-40F2-9CA2-A9095D31C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NBA pictures in deck found in ‘Images’ section on Google.com</a:t>
            </a:r>
          </a:p>
        </p:txBody>
      </p:sp>
    </p:spTree>
    <p:extLst>
      <p:ext uri="{BB962C8B-B14F-4D97-AF65-F5344CB8AC3E}">
        <p14:creationId xmlns:p14="http://schemas.microsoft.com/office/powerpoint/2010/main" val="2245012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BECA-CD03-479C-962C-1AF0D5746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Github</a:t>
            </a:r>
            <a:r>
              <a:rPr lang="en-US" b="1" dirty="0"/>
              <a:t>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778D2-2CE0-483C-ABB1-E353C5C98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5437" y="2805040"/>
            <a:ext cx="7601125" cy="623960"/>
          </a:xfrm>
          <a:solidFill>
            <a:schemeClr val="bg1">
              <a:lumMod val="85000"/>
            </a:scheme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https://github.com/ramsetta/NBAPlayerClustering</a:t>
            </a:r>
          </a:p>
        </p:txBody>
      </p:sp>
    </p:spTree>
    <p:extLst>
      <p:ext uri="{BB962C8B-B14F-4D97-AF65-F5344CB8AC3E}">
        <p14:creationId xmlns:p14="http://schemas.microsoft.com/office/powerpoint/2010/main" val="2673373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9DFF56F-6AF9-4D6E-8D9E-025AE377C13C}"/>
              </a:ext>
            </a:extLst>
          </p:cNvPr>
          <p:cNvSpPr txBox="1">
            <a:spLocks/>
          </p:cNvSpPr>
          <p:nvPr/>
        </p:nvSpPr>
        <p:spPr>
          <a:xfrm>
            <a:off x="0" y="4060829"/>
            <a:ext cx="12192000" cy="23876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Appendix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670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079C22-8018-4CB6-9E22-B8F87D54875B}"/>
              </a:ext>
            </a:extLst>
          </p:cNvPr>
          <p:cNvSpPr txBox="1">
            <a:spLocks/>
          </p:cNvSpPr>
          <p:nvPr/>
        </p:nvSpPr>
        <p:spPr>
          <a:xfrm>
            <a:off x="0" y="4060829"/>
            <a:ext cx="12192000" cy="23876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Offensive Scoring Clusters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388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08AD-4E38-4258-BDDA-CC453E72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Set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4BBFE-034E-4B24-8C06-7D1B03023B50}"/>
              </a:ext>
            </a:extLst>
          </p:cNvPr>
          <p:cNvSpPr txBox="1"/>
          <p:nvPr/>
        </p:nvSpPr>
        <p:spPr>
          <a:xfrm>
            <a:off x="-11185" y="6642556"/>
            <a:ext cx="38924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https://www.basketball-reference.com/leagues/NBA_2020_shooting.html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E2AA57-61EE-4B34-AAAE-421353AFC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337" y="1853122"/>
            <a:ext cx="3621705" cy="47894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Row Number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Player</a:t>
            </a:r>
            <a:r>
              <a:rPr lang="en-US" sz="1400" dirty="0">
                <a:solidFill>
                  <a:srgbClr val="C00000"/>
                </a:solidFill>
              </a:rPr>
              <a:t> = Player Name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Tm</a:t>
            </a:r>
            <a:r>
              <a:rPr lang="en-US" sz="1400" dirty="0">
                <a:solidFill>
                  <a:srgbClr val="C00000"/>
                </a:solidFill>
              </a:rPr>
              <a:t> = Team Player Plays For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Age</a:t>
            </a:r>
            <a:r>
              <a:rPr lang="en-US" sz="1400" dirty="0">
                <a:solidFill>
                  <a:srgbClr val="C00000"/>
                </a:solidFill>
              </a:rPr>
              <a:t> = Age of Player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G</a:t>
            </a:r>
            <a:r>
              <a:rPr lang="en-US" sz="1400" dirty="0">
                <a:solidFill>
                  <a:srgbClr val="C00000"/>
                </a:solidFill>
              </a:rPr>
              <a:t> = Games Played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MP</a:t>
            </a:r>
            <a:r>
              <a:rPr lang="en-US" sz="1400" dirty="0">
                <a:solidFill>
                  <a:srgbClr val="C00000"/>
                </a:solidFill>
              </a:rPr>
              <a:t> = Total Minutes Played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FG.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Field Goal Percentage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Dist.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Average distance (feet) of Field Goal Attempted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X2P_X.of.FGA.by.Distance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Two-Point Field Goals Attempted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X0.3P_X.of.FGA.by.Distance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Field Goals Attempted From 0-3 Feet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X3.10P_X.of.FGA.by.Distance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Field Goals Attempted From 3-10 Feet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X10.16P_X.of.FGA.by.Distance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Field Goals Attempted From 10-16 Feet</a:t>
            </a:r>
            <a:endParaRPr lang="en-US" sz="14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1859B28-FE2D-41AB-8455-E3DE61800517}"/>
              </a:ext>
            </a:extLst>
          </p:cNvPr>
          <p:cNvSpPr txBox="1">
            <a:spLocks/>
          </p:cNvSpPr>
          <p:nvPr/>
        </p:nvSpPr>
        <p:spPr>
          <a:xfrm>
            <a:off x="3763820" y="1853122"/>
            <a:ext cx="4373073" cy="4570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X16.3P_X.of.FGA.by.Distance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Field Goals Attempted From 16-30 Feet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X3P_X.of.FGA.by.Distance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Three-Point Field Goals Attempted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X2P_FG.by.Distance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Two-Point Field Goals Made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X0.3_FG.by.Distance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Field Goals Made From 0-3 Feet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X3.10_FG.by.Distance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Field Goals Made From 3-10 Feet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X10.16_FG.by.Distance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Field Goals Made From 10-16 Feet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X16.3P_FG.by.Distance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Field Goals Made From 16-30 Feet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X3P_FG.by.Distance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Three-Point Field Goals Made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X2P_of.FG.Ast’d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Two-Point Field Goals Made With Assist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C221EB0-7BBA-4834-8388-88DAF96CD5C2}"/>
              </a:ext>
            </a:extLst>
          </p:cNvPr>
          <p:cNvSpPr txBox="1">
            <a:spLocks/>
          </p:cNvSpPr>
          <p:nvPr/>
        </p:nvSpPr>
        <p:spPr>
          <a:xfrm>
            <a:off x="8151879" y="1824624"/>
            <a:ext cx="3779067" cy="1992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X3P_of.FG.Ast’d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Three-Point Field Goals Made With Assist</a:t>
            </a:r>
          </a:p>
          <a:p>
            <a:pPr marL="0" indent="0">
              <a:buNone/>
            </a:pP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</a:rPr>
              <a:t>X.FGA_Dunks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Dunks Attempted</a:t>
            </a:r>
          </a:p>
          <a:p>
            <a:pPr marL="0" indent="0">
              <a:buNone/>
            </a:pP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</a:rPr>
              <a:t>X_Dunks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Number of Dunks Made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X.3PA_Corner.3s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Corner 3’s Attempted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X3P._Corner.3s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Corner 3’s Made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376D0-FE0F-4554-AF5C-414DDB78C5FF}"/>
              </a:ext>
            </a:extLst>
          </p:cNvPr>
          <p:cNvSpPr txBox="1"/>
          <p:nvPr/>
        </p:nvSpPr>
        <p:spPr>
          <a:xfrm>
            <a:off x="1942328" y="1431813"/>
            <a:ext cx="3888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Column Used for Clustering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b="1" dirty="0"/>
              <a:t>|</a:t>
            </a:r>
            <a:r>
              <a:rPr lang="en-US" sz="1400" dirty="0"/>
              <a:t> </a:t>
            </a:r>
            <a:r>
              <a:rPr lang="en-US" sz="1400" b="1" dirty="0">
                <a:solidFill>
                  <a:srgbClr val="C00000"/>
                </a:solidFill>
              </a:rPr>
              <a:t>Column Removed</a:t>
            </a:r>
            <a:endParaRPr lang="en-US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325371-8DF3-4E30-B674-6671DC5E767B}"/>
              </a:ext>
            </a:extLst>
          </p:cNvPr>
          <p:cNvSpPr txBox="1"/>
          <p:nvPr/>
        </p:nvSpPr>
        <p:spPr>
          <a:xfrm>
            <a:off x="8089209" y="4353092"/>
            <a:ext cx="4040121" cy="22159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65381"/>
                </a:solidFill>
              </a:rPr>
              <a:t>Data Cleaning </a:t>
            </a:r>
            <a:endParaRPr lang="en-US" sz="1400" dirty="0">
              <a:solidFill>
                <a:srgbClr val="06538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Data set contained 467 NA values</a:t>
            </a:r>
          </a:p>
          <a:p>
            <a:pPr marL="628650" lvl="1" indent="-171450">
              <a:buFont typeface="Wingdings" panose="05000000000000000000" pitchFamily="2" charset="2"/>
              <a:buChar char="Ø"/>
            </a:pPr>
            <a:r>
              <a:rPr lang="en-US" sz="1200" dirty="0"/>
              <a:t>Converted to values of ‘0’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Data narrowed down to top 100 players by minutes played (G/MP &gt; 29.35 minutes per game) for cluster analysis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All data values normalized for cluster accuracy </a:t>
            </a:r>
          </a:p>
          <a:p>
            <a:r>
              <a:rPr lang="en-US" sz="1400" b="1" dirty="0">
                <a:solidFill>
                  <a:srgbClr val="E34856"/>
                </a:solidFill>
              </a:rPr>
              <a:t>Feature Engineering </a:t>
            </a:r>
            <a:endParaRPr lang="en-US" sz="1400" dirty="0">
              <a:solidFill>
                <a:srgbClr val="E34856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Minutes Per Game (G/MP) used for sub-setting then removed</a:t>
            </a:r>
            <a:endParaRPr lang="en-US" sz="1200" dirty="0">
              <a:solidFill>
                <a:srgbClr val="FE912A"/>
              </a:solidFill>
            </a:endParaRPr>
          </a:p>
          <a:p>
            <a:r>
              <a:rPr lang="en-US" sz="1400" b="1" dirty="0">
                <a:solidFill>
                  <a:srgbClr val="FE912A"/>
                </a:solidFill>
              </a:rPr>
              <a:t>Final Data Set Dimensions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100 rows x 21 columns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93BEED-0C7C-45B3-BD00-D48CAA458A48}"/>
              </a:ext>
            </a:extLst>
          </p:cNvPr>
          <p:cNvSpPr txBox="1"/>
          <p:nvPr/>
        </p:nvSpPr>
        <p:spPr>
          <a:xfrm>
            <a:off x="8805755" y="3918171"/>
            <a:ext cx="2607027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Adjustments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8B5D49-55C4-4907-AA1F-20A0FF74A82F}"/>
              </a:ext>
            </a:extLst>
          </p:cNvPr>
          <p:cNvSpPr txBox="1"/>
          <p:nvPr/>
        </p:nvSpPr>
        <p:spPr>
          <a:xfrm>
            <a:off x="5933579" y="1407362"/>
            <a:ext cx="353759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Data Set Dimensions: </a:t>
            </a:r>
            <a:r>
              <a:rPr lang="en-US" sz="1400" dirty="0"/>
              <a:t>514 rows x 27 columns</a:t>
            </a:r>
          </a:p>
        </p:txBody>
      </p:sp>
    </p:spTree>
    <p:extLst>
      <p:ext uri="{BB962C8B-B14F-4D97-AF65-F5344CB8AC3E}">
        <p14:creationId xmlns:p14="http://schemas.microsoft.com/office/powerpoint/2010/main" val="75325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9E13FD-75C6-4F9F-BE8F-EF1E8E033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126" y="1690688"/>
            <a:ext cx="4745305" cy="4937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E1958E-BEEC-48B7-9131-51FC64D2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Correlation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610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E6FB8-8036-4D5A-98B5-9EE3402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 Optimization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613913-F9D9-4AFD-A0AB-E29C3FA5F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575" y="2742580"/>
            <a:ext cx="3332257" cy="20108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903AEF-5C35-47FD-924A-376C4604D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093" y="2742580"/>
            <a:ext cx="3349808" cy="20108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4723D0-BAA8-4ED5-AB36-E2C2E6167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61" y="2735698"/>
            <a:ext cx="3494324" cy="20246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7F1E32-8B76-45D5-A939-B4AF69FBB74D}"/>
              </a:ext>
            </a:extLst>
          </p:cNvPr>
          <p:cNvSpPr txBox="1"/>
          <p:nvPr/>
        </p:nvSpPr>
        <p:spPr>
          <a:xfrm>
            <a:off x="1478713" y="2142797"/>
            <a:ext cx="166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Elbow Method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4902D0-8199-4801-9CA7-C20BAB5E5983}"/>
              </a:ext>
            </a:extLst>
          </p:cNvPr>
          <p:cNvSpPr txBox="1"/>
          <p:nvPr/>
        </p:nvSpPr>
        <p:spPr>
          <a:xfrm>
            <a:off x="5085097" y="2142797"/>
            <a:ext cx="212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Silhouette Method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56DDB1-5484-4F0C-A860-5CC29A0F3736}"/>
              </a:ext>
            </a:extLst>
          </p:cNvPr>
          <p:cNvSpPr txBox="1"/>
          <p:nvPr/>
        </p:nvSpPr>
        <p:spPr>
          <a:xfrm>
            <a:off x="8685427" y="2142797"/>
            <a:ext cx="24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Gap Statistic Method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620DA-E916-4AE5-A223-636400FC427E}"/>
              </a:ext>
            </a:extLst>
          </p:cNvPr>
          <p:cNvSpPr txBox="1"/>
          <p:nvPr/>
        </p:nvSpPr>
        <p:spPr>
          <a:xfrm>
            <a:off x="1374367" y="5566040"/>
            <a:ext cx="9546671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3 total clusters </a:t>
            </a:r>
            <a:r>
              <a:rPr lang="en-US" sz="1600" dirty="0"/>
              <a:t>will be used for this analysis. The Elbow Method provides the largest number of clusters between the three methods and allows for intriguing analysis moving forward.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3E3816-6980-4D85-8EF4-813AE1DDFA54}"/>
              </a:ext>
            </a:extLst>
          </p:cNvPr>
          <p:cNvSpPr txBox="1"/>
          <p:nvPr/>
        </p:nvSpPr>
        <p:spPr>
          <a:xfrm>
            <a:off x="992702" y="4831061"/>
            <a:ext cx="263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Optimal clusters: 3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8BB779-CB4E-4365-A7B2-872082CFCBEB}"/>
              </a:ext>
            </a:extLst>
          </p:cNvPr>
          <p:cNvSpPr txBox="1"/>
          <p:nvPr/>
        </p:nvSpPr>
        <p:spPr>
          <a:xfrm>
            <a:off x="4828911" y="4831061"/>
            <a:ext cx="263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Optimal clusters: 2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DBB1AC-A858-4948-89FD-5B8A011F0126}"/>
              </a:ext>
            </a:extLst>
          </p:cNvPr>
          <p:cNvSpPr txBox="1"/>
          <p:nvPr/>
        </p:nvSpPr>
        <p:spPr>
          <a:xfrm>
            <a:off x="8608559" y="4831061"/>
            <a:ext cx="263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Optimal clusters: 1 </a:t>
            </a:r>
          </a:p>
        </p:txBody>
      </p:sp>
    </p:spTree>
    <p:extLst>
      <p:ext uri="{BB962C8B-B14F-4D97-AF65-F5344CB8AC3E}">
        <p14:creationId xmlns:p14="http://schemas.microsoft.com/office/powerpoint/2010/main" val="3727826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36DF-71DB-4E06-8395-BFBB6AC4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Principal Component Analysis (PCA)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F8A36-66C1-4B64-8FA6-9063F3E52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506" y="1690688"/>
            <a:ext cx="4277806" cy="25410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DCD1B5-76D0-4FA0-82D8-45462D460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355" y="4431286"/>
            <a:ext cx="3426830" cy="20343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69FB45-878B-499B-9DF3-4858EE525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373" y="4431286"/>
            <a:ext cx="3444674" cy="20343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5265DB-BF9D-4379-B37E-171ED2286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19" y="2209048"/>
            <a:ext cx="4149102" cy="36690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EF3230-3154-4C91-868B-BA02F0E3A150}"/>
              </a:ext>
            </a:extLst>
          </p:cNvPr>
          <p:cNvSpPr txBox="1"/>
          <p:nvPr/>
        </p:nvSpPr>
        <p:spPr>
          <a:xfrm>
            <a:off x="-11186" y="6642556"/>
            <a:ext cx="80058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http://www.sthda.com/english/articles/31-principal-component-methods-in-r-practical-guide/112-pca-principal-component-analysis-essentials/</a:t>
            </a:r>
          </a:p>
        </p:txBody>
      </p:sp>
    </p:spTree>
    <p:extLst>
      <p:ext uri="{BB962C8B-B14F-4D97-AF65-F5344CB8AC3E}">
        <p14:creationId xmlns:p14="http://schemas.microsoft.com/office/powerpoint/2010/main" val="1058613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8F8A8-1DC4-4C07-B752-898733954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653" y="332753"/>
            <a:ext cx="3951914" cy="363680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/>
              <a:t>Principal Component Analysis (PCA) Plot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57C74-FBB1-46EF-ADA8-4104D7786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22121"/>
            <a:ext cx="4333221" cy="57031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8477CC-395E-433A-9A74-AA52FED23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48" y="822121"/>
            <a:ext cx="4360365" cy="57031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965DAE7-DFAD-49FC-A2FA-CF138DBD215F}"/>
              </a:ext>
            </a:extLst>
          </p:cNvPr>
          <p:cNvSpPr txBox="1">
            <a:spLocks/>
          </p:cNvSpPr>
          <p:nvPr/>
        </p:nvSpPr>
        <p:spPr>
          <a:xfrm>
            <a:off x="1461873" y="332753"/>
            <a:ext cx="3951914" cy="363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K-Means Clustering Plot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5822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86271B-59B8-4597-BAD8-7E67DFC5F9DE}"/>
              </a:ext>
            </a:extLst>
          </p:cNvPr>
          <p:cNvSpPr txBox="1"/>
          <p:nvPr/>
        </p:nvSpPr>
        <p:spPr>
          <a:xfrm>
            <a:off x="947257" y="2632075"/>
            <a:ext cx="3171038" cy="29321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600" b="1" dirty="0"/>
              <a:t>Research Question</a:t>
            </a:r>
          </a:p>
          <a:p>
            <a:r>
              <a:rPr lang="en-US" sz="1600" dirty="0"/>
              <a:t>How did NBA players overall performances from a statistical perspective compare during the 2019-2020 NBA season before the shutdown due to COVID-19?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1FD3F-60D8-40F6-A6EA-6D559CE9CC03}"/>
              </a:ext>
            </a:extLst>
          </p:cNvPr>
          <p:cNvSpPr txBox="1"/>
          <p:nvPr/>
        </p:nvSpPr>
        <p:spPr>
          <a:xfrm>
            <a:off x="4483567" y="2646608"/>
            <a:ext cx="3171038" cy="29321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600" b="1" dirty="0"/>
              <a:t>Two Primary Data Sets Used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Traditional (Box Score) Statistics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Advanced Statistics</a:t>
            </a:r>
          </a:p>
          <a:p>
            <a:endParaRPr lang="en-US" sz="1600" b="1" dirty="0"/>
          </a:p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Additional Cluster Analyses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(Appendix)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Scoring Statistics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Defensive Statistics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3A588-13D1-46D8-93EE-49000A7DC7DA}"/>
              </a:ext>
            </a:extLst>
          </p:cNvPr>
          <p:cNvSpPr txBox="1"/>
          <p:nvPr/>
        </p:nvSpPr>
        <p:spPr>
          <a:xfrm>
            <a:off x="8019877" y="2646608"/>
            <a:ext cx="3171038" cy="29321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600" b="1" dirty="0"/>
              <a:t>Unsupervised Learning Models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K-Means Clustering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Hierarchical Clustering Analysis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Principal Component Analysis</a:t>
            </a:r>
          </a:p>
          <a:p>
            <a:endParaRPr lang="en-US" sz="1600" b="1" dirty="0"/>
          </a:p>
          <a:p>
            <a:r>
              <a:rPr lang="en-US" sz="1600" b="1" dirty="0"/>
              <a:t>Supervised Learning Models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K-Nearest Neighbors (KNN)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C6D02-3E45-4A0A-A260-53C145263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Project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EE579-6334-4CB3-B916-96A0E59EEFBF}"/>
              </a:ext>
            </a:extLst>
          </p:cNvPr>
          <p:cNvSpPr txBox="1"/>
          <p:nvPr/>
        </p:nvSpPr>
        <p:spPr>
          <a:xfrm>
            <a:off x="947257" y="2103121"/>
            <a:ext cx="3171038" cy="5520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Project Objective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097FE-F256-4893-A3AF-3F8FBFA057C5}"/>
              </a:ext>
            </a:extLst>
          </p:cNvPr>
          <p:cNvSpPr txBox="1"/>
          <p:nvPr/>
        </p:nvSpPr>
        <p:spPr>
          <a:xfrm>
            <a:off x="4487413" y="2103121"/>
            <a:ext cx="3171038" cy="5520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Data sets Used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9203E8-7312-47E9-988A-96B091CB9ED7}"/>
              </a:ext>
            </a:extLst>
          </p:cNvPr>
          <p:cNvSpPr txBox="1"/>
          <p:nvPr/>
        </p:nvSpPr>
        <p:spPr>
          <a:xfrm>
            <a:off x="8019877" y="2103121"/>
            <a:ext cx="3171038" cy="5520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Models Utilized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508A0-1F6A-4B0F-8EBB-98039E07DFD1}"/>
              </a:ext>
            </a:extLst>
          </p:cNvPr>
          <p:cNvSpPr txBox="1"/>
          <p:nvPr/>
        </p:nvSpPr>
        <p:spPr>
          <a:xfrm>
            <a:off x="947257" y="5318024"/>
            <a:ext cx="31710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(NBA shutdown on 03/10/20, play resumed on 07/30/20)</a:t>
            </a:r>
          </a:p>
        </p:txBody>
      </p:sp>
    </p:spTree>
    <p:extLst>
      <p:ext uri="{BB962C8B-B14F-4D97-AF65-F5344CB8AC3E}">
        <p14:creationId xmlns:p14="http://schemas.microsoft.com/office/powerpoint/2010/main" val="2415101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D1DE-ABF1-443E-BF66-4F07D1DA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Outcomes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39B12-4A00-4E4E-A9EB-F183B0B1AA53}"/>
              </a:ext>
            </a:extLst>
          </p:cNvPr>
          <p:cNvSpPr txBox="1"/>
          <p:nvPr/>
        </p:nvSpPr>
        <p:spPr>
          <a:xfrm>
            <a:off x="845893" y="3429000"/>
            <a:ext cx="2927758" cy="26564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Table with significant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8B4D6-2B4D-4686-BC05-F83887916A09}"/>
              </a:ext>
            </a:extLst>
          </p:cNvPr>
          <p:cNvSpPr txBox="1"/>
          <p:nvPr/>
        </p:nvSpPr>
        <p:spPr>
          <a:xfrm>
            <a:off x="4509782" y="3429001"/>
            <a:ext cx="2927758" cy="26564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Table with significant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9AC87-02D2-43D7-B3ED-DCB503D87C04}"/>
              </a:ext>
            </a:extLst>
          </p:cNvPr>
          <p:cNvSpPr txBox="1"/>
          <p:nvPr/>
        </p:nvSpPr>
        <p:spPr>
          <a:xfrm>
            <a:off x="8316283" y="3411543"/>
            <a:ext cx="2927758" cy="2656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Table with significant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01DC5-6FA4-4F6E-896B-7A761E2E85AE}"/>
              </a:ext>
            </a:extLst>
          </p:cNvPr>
          <p:cNvSpPr txBox="1"/>
          <p:nvPr/>
        </p:nvSpPr>
        <p:spPr>
          <a:xfrm>
            <a:off x="1390064" y="1651792"/>
            <a:ext cx="229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1 -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C2FE6-1228-4681-A792-48BD4947AC12}"/>
              </a:ext>
            </a:extLst>
          </p:cNvPr>
          <p:cNvSpPr txBox="1"/>
          <p:nvPr/>
        </p:nvSpPr>
        <p:spPr>
          <a:xfrm>
            <a:off x="5090019" y="1651792"/>
            <a:ext cx="201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2 -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802A3-7EB3-4FD5-B74B-34196D426F6F}"/>
              </a:ext>
            </a:extLst>
          </p:cNvPr>
          <p:cNvSpPr txBox="1"/>
          <p:nvPr/>
        </p:nvSpPr>
        <p:spPr>
          <a:xfrm>
            <a:off x="8488258" y="1651792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3 -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28F664-9526-4099-A7D5-FA4C034B5051}"/>
              </a:ext>
            </a:extLst>
          </p:cNvPr>
          <p:cNvSpPr txBox="1"/>
          <p:nvPr/>
        </p:nvSpPr>
        <p:spPr>
          <a:xfrm>
            <a:off x="4509782" y="2181138"/>
            <a:ext cx="2927758" cy="9174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Describe playing style of cluster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76A8E4-564D-4AF0-9CD9-399D2BF5D6C4}"/>
              </a:ext>
            </a:extLst>
          </p:cNvPr>
          <p:cNvSpPr txBox="1"/>
          <p:nvPr/>
        </p:nvSpPr>
        <p:spPr>
          <a:xfrm>
            <a:off x="8316283" y="2163680"/>
            <a:ext cx="2927758" cy="9174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Describe playing style of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C12DDB-7F11-4710-BB4A-233B149F4917}"/>
              </a:ext>
            </a:extLst>
          </p:cNvPr>
          <p:cNvSpPr txBox="1"/>
          <p:nvPr/>
        </p:nvSpPr>
        <p:spPr>
          <a:xfrm>
            <a:off x="845893" y="2183605"/>
            <a:ext cx="2927758" cy="9174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Describe playing style of cluster</a:t>
            </a:r>
          </a:p>
        </p:txBody>
      </p:sp>
    </p:spTree>
    <p:extLst>
      <p:ext uri="{BB962C8B-B14F-4D97-AF65-F5344CB8AC3E}">
        <p14:creationId xmlns:p14="http://schemas.microsoft.com/office/powerpoint/2010/main" val="1669637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5DF4A4-6F0F-4E43-9B14-AF3AF82E2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165" y="209933"/>
            <a:ext cx="5449824" cy="64381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69F54-AC66-4B12-8AB4-88196464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61264" cy="1325563"/>
          </a:xfrm>
        </p:spPr>
        <p:txBody>
          <a:bodyPr/>
          <a:lstStyle/>
          <a:p>
            <a:r>
              <a:rPr lang="en-US" b="1" dirty="0"/>
              <a:t>Hierarchical Cluster Analysis (HCA)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D8F7C-B9E4-4CB1-8AA0-371F592B9249}"/>
              </a:ext>
            </a:extLst>
          </p:cNvPr>
          <p:cNvSpPr txBox="1"/>
          <p:nvPr/>
        </p:nvSpPr>
        <p:spPr>
          <a:xfrm>
            <a:off x="-11185" y="6642556"/>
            <a:ext cx="38924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Sourcehttps://uc-r.github.io/hc_clustering</a:t>
            </a:r>
          </a:p>
        </p:txBody>
      </p:sp>
    </p:spTree>
    <p:extLst>
      <p:ext uri="{BB962C8B-B14F-4D97-AF65-F5344CB8AC3E}">
        <p14:creationId xmlns:p14="http://schemas.microsoft.com/office/powerpoint/2010/main" val="3140609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1FFB-1B35-46C6-B677-1E254F240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K-Nearest Neighbor (KNN)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085E9-29C0-4FBC-B529-B549A5A4B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27" y="2031185"/>
            <a:ext cx="6057946" cy="37850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4120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5CD2F0-1218-4CF7-AF77-93C82C73BEF8}"/>
              </a:ext>
            </a:extLst>
          </p:cNvPr>
          <p:cNvSpPr txBox="1">
            <a:spLocks/>
          </p:cNvSpPr>
          <p:nvPr/>
        </p:nvSpPr>
        <p:spPr>
          <a:xfrm>
            <a:off x="0" y="4060829"/>
            <a:ext cx="12192000" cy="23876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Defensive Performance Clusters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123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08AD-4E38-4258-BDDA-CC453E72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Set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77665F-78CA-4090-9E9E-107E6C769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999" y="2378539"/>
            <a:ext cx="3171466" cy="34624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Row Number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Player = </a:t>
            </a:r>
            <a:r>
              <a:rPr lang="en-US" sz="1400" dirty="0">
                <a:solidFill>
                  <a:srgbClr val="C00000"/>
                </a:solidFill>
              </a:rPr>
              <a:t>Player Name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Team = </a:t>
            </a:r>
            <a:r>
              <a:rPr lang="en-US" sz="1400" dirty="0">
                <a:solidFill>
                  <a:srgbClr val="C00000"/>
                </a:solidFill>
              </a:rPr>
              <a:t>Team Player Plays For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Age = </a:t>
            </a:r>
            <a:r>
              <a:rPr lang="en-US" sz="1400" dirty="0">
                <a:solidFill>
                  <a:srgbClr val="C00000"/>
                </a:solidFill>
              </a:rPr>
              <a:t>Age of Player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GP</a:t>
            </a:r>
            <a:r>
              <a:rPr lang="en-US" sz="1400" dirty="0">
                <a:solidFill>
                  <a:srgbClr val="C00000"/>
                </a:solidFill>
              </a:rPr>
              <a:t> = Games Played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W</a:t>
            </a:r>
            <a:r>
              <a:rPr lang="en-US" sz="1400" dirty="0">
                <a:solidFill>
                  <a:srgbClr val="C00000"/>
                </a:solidFill>
              </a:rPr>
              <a:t> = Team Wins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L</a:t>
            </a:r>
            <a:r>
              <a:rPr lang="en-US" sz="1400" dirty="0">
                <a:solidFill>
                  <a:srgbClr val="C00000"/>
                </a:solidFill>
              </a:rPr>
              <a:t> = Team Losses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MIN</a:t>
            </a:r>
            <a:r>
              <a:rPr lang="en-US" sz="1400" dirty="0">
                <a:solidFill>
                  <a:srgbClr val="C00000"/>
                </a:solidFill>
              </a:rPr>
              <a:t> = Minutes Played Per Game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DEFA.RTG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Defensive Rating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DREB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Defensive Rebounds Per Game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DREB.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Defensive Rebound Percentage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B30A071-1E63-4BE8-AF04-4C62D43395CD}"/>
              </a:ext>
            </a:extLst>
          </p:cNvPr>
          <p:cNvSpPr txBox="1">
            <a:spLocks/>
          </p:cNvSpPr>
          <p:nvPr/>
        </p:nvSpPr>
        <p:spPr>
          <a:xfrm>
            <a:off x="3846048" y="2382569"/>
            <a:ext cx="4140213" cy="3172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X.DREB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Team’s Defensive Rebounds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STL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Steals Per game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STL.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Team’s Steals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BLK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Blocks Per Game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X.BLK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Percent of Team’s Blocks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OPPA.PTS_OFF.TOV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Opponent Points Off Turnovers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OPPA.PTS.2ND.CHANCE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Opponent 2</a:t>
            </a:r>
            <a:r>
              <a:rPr lang="en-US" sz="1400" baseline="30000" dirty="0">
                <a:solidFill>
                  <a:schemeClr val="accent1">
                    <a:lumMod val="75000"/>
                  </a:schemeClr>
                </a:solidFill>
              </a:rPr>
              <a:t>nd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Chance Points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OPPA.PTS.FB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Opponent Fast Break Points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OPPA.PTS.PAINT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Opponent Points in the Paint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DEF.WS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Defensive Win Shares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61CCE-7E0A-4FE4-ABD5-A9EDA75F0D93}"/>
              </a:ext>
            </a:extLst>
          </p:cNvPr>
          <p:cNvSpPr txBox="1"/>
          <p:nvPr/>
        </p:nvSpPr>
        <p:spPr>
          <a:xfrm>
            <a:off x="8646859" y="2068499"/>
            <a:ext cx="3199526" cy="33855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65381"/>
                </a:solidFill>
              </a:rPr>
              <a:t>Data Cleaning </a:t>
            </a:r>
            <a:endParaRPr lang="en-US" sz="1600" dirty="0">
              <a:solidFill>
                <a:srgbClr val="065381"/>
              </a:solidFill>
            </a:endParaRPr>
          </a:p>
          <a:p>
            <a:r>
              <a:rPr lang="en-US" sz="1400" dirty="0"/>
              <a:t>Data set contained zero NA values</a:t>
            </a:r>
          </a:p>
          <a:p>
            <a:endParaRPr lang="en-US" sz="1400" dirty="0"/>
          </a:p>
          <a:p>
            <a:r>
              <a:rPr lang="en-US" sz="1400" dirty="0"/>
              <a:t>Data narrowed down to top 100 players by minutes played (&gt; 29.35 minutes) for cluster analysis</a:t>
            </a:r>
          </a:p>
          <a:p>
            <a:endParaRPr lang="en-US" sz="1400" dirty="0"/>
          </a:p>
          <a:p>
            <a:r>
              <a:rPr lang="en-US" sz="1400" dirty="0"/>
              <a:t>All data values normalized for cluster accuracy </a:t>
            </a:r>
          </a:p>
          <a:p>
            <a:endParaRPr lang="en-US" sz="1400" dirty="0"/>
          </a:p>
          <a:p>
            <a:r>
              <a:rPr lang="en-US" sz="1600" b="1" dirty="0">
                <a:solidFill>
                  <a:srgbClr val="E34856"/>
                </a:solidFill>
              </a:rPr>
              <a:t>Feature Engineering </a:t>
            </a:r>
            <a:endParaRPr lang="en-US" sz="1600" dirty="0">
              <a:solidFill>
                <a:srgbClr val="E34856"/>
              </a:solidFill>
            </a:endParaRPr>
          </a:p>
          <a:p>
            <a:r>
              <a:rPr lang="en-US" sz="1400" dirty="0"/>
              <a:t>No additional columns added to data set</a:t>
            </a:r>
          </a:p>
          <a:p>
            <a:endParaRPr lang="en-US" sz="1400" dirty="0">
              <a:solidFill>
                <a:srgbClr val="FE912A"/>
              </a:solidFill>
            </a:endParaRPr>
          </a:p>
          <a:p>
            <a:r>
              <a:rPr lang="en-US" sz="1600" b="1" dirty="0">
                <a:solidFill>
                  <a:srgbClr val="FE912A"/>
                </a:solidFill>
              </a:rPr>
              <a:t>Final Data Set Dimensions </a:t>
            </a:r>
          </a:p>
          <a:p>
            <a:r>
              <a:rPr lang="en-US" sz="1400" dirty="0"/>
              <a:t>100 rows x 15 columns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1F9F6-918A-4B33-A9BD-35D75902C886}"/>
              </a:ext>
            </a:extLst>
          </p:cNvPr>
          <p:cNvSpPr txBox="1"/>
          <p:nvPr/>
        </p:nvSpPr>
        <p:spPr>
          <a:xfrm>
            <a:off x="1901935" y="1966970"/>
            <a:ext cx="3888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Column Used for Clustering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b="1" dirty="0"/>
              <a:t>|</a:t>
            </a:r>
            <a:r>
              <a:rPr lang="en-US" sz="1400" dirty="0"/>
              <a:t> </a:t>
            </a:r>
            <a:r>
              <a:rPr lang="en-US" sz="1400" b="1" dirty="0">
                <a:solidFill>
                  <a:srgbClr val="C00000"/>
                </a:solidFill>
              </a:rPr>
              <a:t>Column Removed</a:t>
            </a:r>
            <a:endParaRPr lang="en-US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A54BE9-3F01-4B0C-B7D6-91C017E836E5}"/>
              </a:ext>
            </a:extLst>
          </p:cNvPr>
          <p:cNvSpPr txBox="1"/>
          <p:nvPr/>
        </p:nvSpPr>
        <p:spPr>
          <a:xfrm>
            <a:off x="1741797" y="6024634"/>
            <a:ext cx="4208502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Data Set Dimensions: </a:t>
            </a:r>
            <a:r>
              <a:rPr lang="en-US" sz="1600" dirty="0"/>
              <a:t>514 rows x 21 columns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FB0C25-CC97-477D-9E95-8A163D186E1F}"/>
              </a:ext>
            </a:extLst>
          </p:cNvPr>
          <p:cNvSpPr txBox="1"/>
          <p:nvPr/>
        </p:nvSpPr>
        <p:spPr>
          <a:xfrm>
            <a:off x="-11185" y="6642556"/>
            <a:ext cx="38924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https://stats.nba.com/players/defense/?sort=DEF_WS&amp;dir=-1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5568B3-2276-4A05-80EC-E370FA67977A}"/>
              </a:ext>
            </a:extLst>
          </p:cNvPr>
          <p:cNvCxnSpPr>
            <a:cxnSpLocks/>
          </p:cNvCxnSpPr>
          <p:nvPr/>
        </p:nvCxnSpPr>
        <p:spPr>
          <a:xfrm>
            <a:off x="8221692" y="1625725"/>
            <a:ext cx="0" cy="495186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05952F-F396-4F6F-B33A-ABE185BF85FC}"/>
              </a:ext>
            </a:extLst>
          </p:cNvPr>
          <p:cNvSpPr txBox="1"/>
          <p:nvPr/>
        </p:nvSpPr>
        <p:spPr>
          <a:xfrm>
            <a:off x="8943108" y="1511100"/>
            <a:ext cx="2607027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Adjustments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231A6B-04FE-4C4D-930C-FC49B4C6595C}"/>
              </a:ext>
            </a:extLst>
          </p:cNvPr>
          <p:cNvSpPr txBox="1"/>
          <p:nvPr/>
        </p:nvSpPr>
        <p:spPr>
          <a:xfrm>
            <a:off x="2613535" y="1511100"/>
            <a:ext cx="2465027" cy="44267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Outlook</a:t>
            </a:r>
          </a:p>
        </p:txBody>
      </p:sp>
    </p:spTree>
    <p:extLst>
      <p:ext uri="{BB962C8B-B14F-4D97-AF65-F5344CB8AC3E}">
        <p14:creationId xmlns:p14="http://schemas.microsoft.com/office/powerpoint/2010/main" val="2714744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958E-BEEC-48B7-9131-51FC64D2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Correlation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CAA066-0515-44F1-A054-8B7A23E5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836" y="1690688"/>
            <a:ext cx="3681172" cy="44935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0630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E6FB8-8036-4D5A-98B5-9EE3402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 Optimization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09E7A-7B84-42AA-ADE7-EA25049D7A39}"/>
              </a:ext>
            </a:extLst>
          </p:cNvPr>
          <p:cNvSpPr txBox="1"/>
          <p:nvPr/>
        </p:nvSpPr>
        <p:spPr>
          <a:xfrm>
            <a:off x="1051425" y="4722004"/>
            <a:ext cx="263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Optimal clusters: 3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50C1B2-BFA3-4785-AA3D-BE3376065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082" y="2693889"/>
            <a:ext cx="3251833" cy="19389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EDDCED-5C7D-4016-A9C4-F55C5A833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229" y="2694784"/>
            <a:ext cx="3251833" cy="19371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708A36-B6B9-4C53-9E1B-CD8B70231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30" y="2700467"/>
            <a:ext cx="3251833" cy="19257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0912CA-223C-4924-8112-36474E4D3314}"/>
              </a:ext>
            </a:extLst>
          </p:cNvPr>
          <p:cNvSpPr txBox="1"/>
          <p:nvPr/>
        </p:nvSpPr>
        <p:spPr>
          <a:xfrm>
            <a:off x="4778577" y="4722004"/>
            <a:ext cx="263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Optimal clusters: 2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640D2C-CCEC-4421-BC35-FF66E2A8AD53}"/>
              </a:ext>
            </a:extLst>
          </p:cNvPr>
          <p:cNvSpPr txBox="1"/>
          <p:nvPr/>
        </p:nvSpPr>
        <p:spPr>
          <a:xfrm>
            <a:off x="8482724" y="4722004"/>
            <a:ext cx="263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Optimal clusters: 1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FC5ADF-8E08-4AC7-9CBD-B7898A53942F}"/>
              </a:ext>
            </a:extLst>
          </p:cNvPr>
          <p:cNvSpPr txBox="1"/>
          <p:nvPr/>
        </p:nvSpPr>
        <p:spPr>
          <a:xfrm>
            <a:off x="1538336" y="2042129"/>
            <a:ext cx="166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Elbow Method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510C69-C618-400F-8635-FDC54E60309C}"/>
              </a:ext>
            </a:extLst>
          </p:cNvPr>
          <p:cNvSpPr txBox="1"/>
          <p:nvPr/>
        </p:nvSpPr>
        <p:spPr>
          <a:xfrm>
            <a:off x="5033392" y="2042129"/>
            <a:ext cx="212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Silhouette Method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91AF22-5ED0-401C-8A9F-1AE39E6E78C0}"/>
              </a:ext>
            </a:extLst>
          </p:cNvPr>
          <p:cNvSpPr txBox="1"/>
          <p:nvPr/>
        </p:nvSpPr>
        <p:spPr>
          <a:xfrm>
            <a:off x="8558575" y="2042129"/>
            <a:ext cx="24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Gap Statistic Method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41AD58-49D8-4A30-8DC1-8F495EB8710B}"/>
              </a:ext>
            </a:extLst>
          </p:cNvPr>
          <p:cNvSpPr txBox="1"/>
          <p:nvPr/>
        </p:nvSpPr>
        <p:spPr>
          <a:xfrm>
            <a:off x="1374367" y="5566040"/>
            <a:ext cx="9546671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3 total clusters </a:t>
            </a:r>
            <a:r>
              <a:rPr lang="en-US" sz="1600" dirty="0"/>
              <a:t>will be used for this analysis. The Elbow Method provides the largest number of clusters between the three methods and allows for intriguing analysis moving forward.</a:t>
            </a:r>
          </a:p>
        </p:txBody>
      </p:sp>
    </p:spTree>
    <p:extLst>
      <p:ext uri="{BB962C8B-B14F-4D97-AF65-F5344CB8AC3E}">
        <p14:creationId xmlns:p14="http://schemas.microsoft.com/office/powerpoint/2010/main" val="643133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36DF-71DB-4E06-8395-BFBB6AC4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Principal Component Analysis (PCA)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8ABB6-F738-4233-870C-5A8F08E14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865" y="1690688"/>
            <a:ext cx="4088497" cy="2451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AE1AF-5FD3-4261-A38B-F305FFB25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502" y="4274188"/>
            <a:ext cx="3493713" cy="20504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7378B-2369-44C8-8A68-0579D5982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995" y="4274188"/>
            <a:ext cx="3460119" cy="20504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5EEA23-5DD1-4474-A461-8B5851505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19" y="2087318"/>
            <a:ext cx="4348808" cy="37428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12BCEA-18C5-4E92-92A2-7E83169D4600}"/>
              </a:ext>
            </a:extLst>
          </p:cNvPr>
          <p:cNvSpPr txBox="1"/>
          <p:nvPr/>
        </p:nvSpPr>
        <p:spPr>
          <a:xfrm>
            <a:off x="-11186" y="6642556"/>
            <a:ext cx="80058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http://www.sthda.com/english/articles/31-principal-component-methods-in-r-practical-guide/112-pca-principal-component-analysis-essentials/</a:t>
            </a:r>
          </a:p>
        </p:txBody>
      </p:sp>
    </p:spTree>
    <p:extLst>
      <p:ext uri="{BB962C8B-B14F-4D97-AF65-F5344CB8AC3E}">
        <p14:creationId xmlns:p14="http://schemas.microsoft.com/office/powerpoint/2010/main" val="2561134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C5330-7BC1-44B8-A301-B7CFBEE00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746" y="398477"/>
            <a:ext cx="4003096" cy="394282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/>
              <a:t>Principal Component Analysis (PCA) Plot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CA0EB-8EDF-4DAB-89B4-27FD0317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126" y="897622"/>
            <a:ext cx="4314336" cy="56314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052DB4-632A-4EAA-932B-67657B236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865" y="897622"/>
            <a:ext cx="4321456" cy="56314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44EEF6F-6E65-4AA7-9050-170EE115F1B3}"/>
              </a:ext>
            </a:extLst>
          </p:cNvPr>
          <p:cNvSpPr txBox="1">
            <a:spLocks/>
          </p:cNvSpPr>
          <p:nvPr/>
        </p:nvSpPr>
        <p:spPr>
          <a:xfrm>
            <a:off x="1608045" y="398477"/>
            <a:ext cx="4003096" cy="394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/>
              <a:t>K-Means Clustering Plot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12483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CDBE4986-CE4E-4239-B169-6E106195C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807421"/>
              </p:ext>
            </p:extLst>
          </p:nvPr>
        </p:nvGraphicFramePr>
        <p:xfrm>
          <a:off x="2810313" y="2759808"/>
          <a:ext cx="6568579" cy="2586953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2483140">
                  <a:extLst>
                    <a:ext uri="{9D8B030D-6E8A-4147-A177-3AD203B41FA5}">
                      <a16:colId xmlns:a16="http://schemas.microsoft.com/office/drawing/2014/main" val="2565319380"/>
                    </a:ext>
                  </a:extLst>
                </a:gridCol>
                <a:gridCol w="1436793">
                  <a:extLst>
                    <a:ext uri="{9D8B030D-6E8A-4147-A177-3AD203B41FA5}">
                      <a16:colId xmlns:a16="http://schemas.microsoft.com/office/drawing/2014/main" val="3489405932"/>
                    </a:ext>
                  </a:extLst>
                </a:gridCol>
                <a:gridCol w="1494586">
                  <a:extLst>
                    <a:ext uri="{9D8B030D-6E8A-4147-A177-3AD203B41FA5}">
                      <a16:colId xmlns:a16="http://schemas.microsoft.com/office/drawing/2014/main" val="719943256"/>
                    </a:ext>
                  </a:extLst>
                </a:gridCol>
                <a:gridCol w="1154060">
                  <a:extLst>
                    <a:ext uri="{9D8B030D-6E8A-4147-A177-3AD203B41FA5}">
                      <a16:colId xmlns:a16="http://schemas.microsoft.com/office/drawing/2014/main" val="3525896090"/>
                    </a:ext>
                  </a:extLst>
                </a:gridCol>
              </a:tblGrid>
              <a:tr h="3250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effectLst/>
                        </a:rPr>
                        <a:t>Statistic Category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solidFill>
                            <a:schemeClr val="tx1"/>
                          </a:solidFill>
                          <a:effectLst/>
                        </a:rPr>
                        <a:t>Cluster 1</a:t>
                      </a:r>
                      <a:endParaRPr lang="en-US" sz="1400" b="1" i="0" u="sng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solidFill>
                            <a:schemeClr val="tx1"/>
                          </a:solidFill>
                          <a:effectLst/>
                        </a:rPr>
                        <a:t>Cluster 2</a:t>
                      </a:r>
                      <a:endParaRPr lang="en-US" sz="1400" b="1" i="0" u="sng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solidFill>
                            <a:schemeClr val="tx1"/>
                          </a:solidFill>
                          <a:effectLst/>
                        </a:rPr>
                        <a:t>Cluster 3</a:t>
                      </a:r>
                      <a:endParaRPr lang="en-US" sz="1400" b="1" i="0" u="sng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70176397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Defensive Rating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108.80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107.44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111.96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90398256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Defensive Rebounds Per Game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8.05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4.22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4.12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8435226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Defensive Rebound Percentage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23.89%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12.61%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11.64%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5416058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 of Team's Defensive Rebounds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33.97%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18.09%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17.13%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98234275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Steals Per Game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1.15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86319744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 of Team's Steals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18.64%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19.38%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21.29%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1436752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Blocks Per Game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1.46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20952033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 of Team's Blocks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42.08%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13.02%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11.85%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62271976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Opponent Points Off Turnovers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11.01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10.42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12.39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13771208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Opponent 2nd Chance Points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8.15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8.17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9.66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36356935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Opponent Fast Break Points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9.47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8.57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10.26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06366984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Opponent Points in the Paint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31.68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30.61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35.91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3218100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Defensive Win Shares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4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704831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DF7BE5F-C6FA-4395-AE40-1D51489422A1}"/>
              </a:ext>
            </a:extLst>
          </p:cNvPr>
          <p:cNvSpPr txBox="1"/>
          <p:nvPr/>
        </p:nvSpPr>
        <p:spPr>
          <a:xfrm>
            <a:off x="3321866" y="2238518"/>
            <a:ext cx="3087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50"/>
                </a:solidFill>
              </a:rPr>
              <a:t>Highest Value</a:t>
            </a:r>
            <a:r>
              <a:rPr lang="en-US" sz="1100" dirty="0"/>
              <a:t> </a:t>
            </a:r>
            <a:r>
              <a:rPr lang="en-US" sz="1100" b="1" dirty="0"/>
              <a:t>|</a:t>
            </a:r>
            <a:r>
              <a:rPr lang="en-US" sz="1100" dirty="0"/>
              <a:t> 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Middle Value </a:t>
            </a:r>
            <a:r>
              <a:rPr lang="en-US" sz="1100" b="1" dirty="0"/>
              <a:t>|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FF0000"/>
                </a:solidFill>
              </a:rPr>
              <a:t>Lowest value</a:t>
            </a:r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sz="1100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53E14-0AA6-4CF4-A4A3-89409E2F90D5}"/>
              </a:ext>
            </a:extLst>
          </p:cNvPr>
          <p:cNvSpPr txBox="1"/>
          <p:nvPr/>
        </p:nvSpPr>
        <p:spPr>
          <a:xfrm>
            <a:off x="3321866" y="1863465"/>
            <a:ext cx="2845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Statistical 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79135-A0C6-4C12-9DCC-C7280AB961AD}"/>
              </a:ext>
            </a:extLst>
          </p:cNvPr>
          <p:cNvSpPr txBox="1"/>
          <p:nvPr/>
        </p:nvSpPr>
        <p:spPr>
          <a:xfrm>
            <a:off x="3201676" y="5390997"/>
            <a:ext cx="51803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All values represent averages between players within the cluster per statistic category</a:t>
            </a:r>
            <a:endParaRPr lang="en-US" sz="1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6568CE4-3C9E-42AD-92DD-1F7F44C0D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Cluster Insights</a:t>
            </a:r>
          </a:p>
        </p:txBody>
      </p:sp>
    </p:spTree>
    <p:extLst>
      <p:ext uri="{BB962C8B-B14F-4D97-AF65-F5344CB8AC3E}">
        <p14:creationId xmlns:p14="http://schemas.microsoft.com/office/powerpoint/2010/main" val="1614346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BCF7EDC-7007-401E-9EC1-3B79AE78E0E2}"/>
              </a:ext>
            </a:extLst>
          </p:cNvPr>
          <p:cNvSpPr txBox="1"/>
          <p:nvPr/>
        </p:nvSpPr>
        <p:spPr>
          <a:xfrm>
            <a:off x="596660" y="2444097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22A839-FF88-42EF-8839-25F5AA92AEF2}"/>
              </a:ext>
            </a:extLst>
          </p:cNvPr>
          <p:cNvSpPr txBox="1"/>
          <p:nvPr/>
        </p:nvSpPr>
        <p:spPr>
          <a:xfrm>
            <a:off x="1986693" y="2444097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1E0724-4F24-4BB8-9B56-8AFCC0349803}"/>
              </a:ext>
            </a:extLst>
          </p:cNvPr>
          <p:cNvSpPr txBox="1"/>
          <p:nvPr/>
        </p:nvSpPr>
        <p:spPr>
          <a:xfrm>
            <a:off x="3376719" y="2449548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F703FF-B2A6-403E-B6B3-E8C608E3A4AD}"/>
              </a:ext>
            </a:extLst>
          </p:cNvPr>
          <p:cNvSpPr txBox="1"/>
          <p:nvPr/>
        </p:nvSpPr>
        <p:spPr>
          <a:xfrm>
            <a:off x="4766740" y="2444098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902FDB-563B-4489-9EE3-223185B3AC9B}"/>
              </a:ext>
            </a:extLst>
          </p:cNvPr>
          <p:cNvSpPr txBox="1"/>
          <p:nvPr/>
        </p:nvSpPr>
        <p:spPr>
          <a:xfrm>
            <a:off x="6156761" y="2444098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5E2175-C64C-4AF5-8763-DE3D88761914}"/>
              </a:ext>
            </a:extLst>
          </p:cNvPr>
          <p:cNvSpPr txBox="1"/>
          <p:nvPr/>
        </p:nvSpPr>
        <p:spPr>
          <a:xfrm>
            <a:off x="7546794" y="2444098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78A9E2-A97D-4195-9521-6A879EFD3715}"/>
              </a:ext>
            </a:extLst>
          </p:cNvPr>
          <p:cNvSpPr txBox="1"/>
          <p:nvPr/>
        </p:nvSpPr>
        <p:spPr>
          <a:xfrm>
            <a:off x="8936819" y="2436730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D680AE-DFCE-4924-AC1C-9911C12C57DF}"/>
              </a:ext>
            </a:extLst>
          </p:cNvPr>
          <p:cNvSpPr txBox="1"/>
          <p:nvPr/>
        </p:nvSpPr>
        <p:spPr>
          <a:xfrm>
            <a:off x="10326846" y="2433046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3578A-0780-4D62-B966-9318AAFA1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Timeline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8BDFA-6881-48A7-B994-C46083B41EA9}"/>
              </a:ext>
            </a:extLst>
          </p:cNvPr>
          <p:cNvSpPr txBox="1"/>
          <p:nvPr/>
        </p:nvSpPr>
        <p:spPr>
          <a:xfrm>
            <a:off x="1986694" y="2060116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A3F2E-66E8-4DD8-8E83-A40AE27BB824}"/>
              </a:ext>
            </a:extLst>
          </p:cNvPr>
          <p:cNvSpPr txBox="1"/>
          <p:nvPr/>
        </p:nvSpPr>
        <p:spPr>
          <a:xfrm>
            <a:off x="3376719" y="2067484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D62F4-CDFB-4891-8106-4DFE31FDDAA9}"/>
              </a:ext>
            </a:extLst>
          </p:cNvPr>
          <p:cNvSpPr txBox="1"/>
          <p:nvPr/>
        </p:nvSpPr>
        <p:spPr>
          <a:xfrm>
            <a:off x="4766744" y="2069326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407B71-5918-4122-86AA-94D847EAB741}"/>
              </a:ext>
            </a:extLst>
          </p:cNvPr>
          <p:cNvSpPr txBox="1"/>
          <p:nvPr/>
        </p:nvSpPr>
        <p:spPr>
          <a:xfrm>
            <a:off x="6156769" y="2071165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47F88D-FC6B-4F63-9D8F-EB9E78888D9C}"/>
              </a:ext>
            </a:extLst>
          </p:cNvPr>
          <p:cNvSpPr txBox="1"/>
          <p:nvPr/>
        </p:nvSpPr>
        <p:spPr>
          <a:xfrm>
            <a:off x="7546794" y="2061958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67E063-BC0D-4291-88F3-D76EF51ECAB4}"/>
              </a:ext>
            </a:extLst>
          </p:cNvPr>
          <p:cNvSpPr txBox="1"/>
          <p:nvPr/>
        </p:nvSpPr>
        <p:spPr>
          <a:xfrm>
            <a:off x="8936819" y="2065642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676C35-D942-4810-9ACA-299C7003E9EE}"/>
              </a:ext>
            </a:extLst>
          </p:cNvPr>
          <p:cNvSpPr txBox="1"/>
          <p:nvPr/>
        </p:nvSpPr>
        <p:spPr>
          <a:xfrm>
            <a:off x="10326847" y="2063800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92656B-B6D5-4F94-803A-91663ED8940F}"/>
              </a:ext>
            </a:extLst>
          </p:cNvPr>
          <p:cNvSpPr txBox="1"/>
          <p:nvPr/>
        </p:nvSpPr>
        <p:spPr>
          <a:xfrm>
            <a:off x="596669" y="2058274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A806BC-A833-4D4A-B470-92667BEBD52B}"/>
              </a:ext>
            </a:extLst>
          </p:cNvPr>
          <p:cNvSpPr txBox="1"/>
          <p:nvPr/>
        </p:nvSpPr>
        <p:spPr>
          <a:xfrm>
            <a:off x="596670" y="2592178"/>
            <a:ext cx="1314971" cy="430887"/>
          </a:xfrm>
          <a:prstGeom prst="rect">
            <a:avLst/>
          </a:prstGeom>
          <a:solidFill>
            <a:srgbClr val="95BC1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Business Understanding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2AACC0-8E1B-4CF3-B75E-BBDED77B86E8}"/>
              </a:ext>
            </a:extLst>
          </p:cNvPr>
          <p:cNvSpPr txBox="1"/>
          <p:nvPr/>
        </p:nvSpPr>
        <p:spPr>
          <a:xfrm>
            <a:off x="596670" y="3137596"/>
            <a:ext cx="2704996" cy="475488"/>
          </a:xfrm>
          <a:prstGeom prst="rect">
            <a:avLst/>
          </a:prstGeom>
          <a:solidFill>
            <a:srgbClr val="34B2E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 Mining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6A55BD-51F1-4297-A6FA-87A90025F55F}"/>
              </a:ext>
            </a:extLst>
          </p:cNvPr>
          <p:cNvSpPr txBox="1"/>
          <p:nvPr/>
        </p:nvSpPr>
        <p:spPr>
          <a:xfrm>
            <a:off x="1986695" y="3704695"/>
            <a:ext cx="1314971" cy="475488"/>
          </a:xfrm>
          <a:prstGeom prst="rect">
            <a:avLst/>
          </a:prstGeom>
          <a:solidFill>
            <a:srgbClr val="06538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4A404C-FA9F-4B95-A152-23FB038A74C7}"/>
              </a:ext>
            </a:extLst>
          </p:cNvPr>
          <p:cNvSpPr txBox="1"/>
          <p:nvPr/>
        </p:nvSpPr>
        <p:spPr>
          <a:xfrm>
            <a:off x="1986695" y="4271794"/>
            <a:ext cx="1314971" cy="475488"/>
          </a:xfrm>
          <a:prstGeom prst="rect">
            <a:avLst/>
          </a:prstGeom>
          <a:solidFill>
            <a:srgbClr val="8B103D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093EB4-0A33-4F87-9CDB-08930466C969}"/>
              </a:ext>
            </a:extLst>
          </p:cNvPr>
          <p:cNvSpPr txBox="1"/>
          <p:nvPr/>
        </p:nvSpPr>
        <p:spPr>
          <a:xfrm>
            <a:off x="1986695" y="4838893"/>
            <a:ext cx="1314958" cy="475488"/>
          </a:xfrm>
          <a:prstGeom prst="rect">
            <a:avLst/>
          </a:prstGeom>
          <a:solidFill>
            <a:srgbClr val="E348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Feature Engineering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2CE39F-2577-459B-A1EB-C41A21A1458E}"/>
              </a:ext>
            </a:extLst>
          </p:cNvPr>
          <p:cNvSpPr txBox="1"/>
          <p:nvPr/>
        </p:nvSpPr>
        <p:spPr>
          <a:xfrm>
            <a:off x="3376719" y="5405992"/>
            <a:ext cx="4095022" cy="476726"/>
          </a:xfrm>
          <a:prstGeom prst="rect">
            <a:avLst/>
          </a:prstGeom>
          <a:solidFill>
            <a:srgbClr val="FE912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Predictive Modeling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4BF047-CA35-4AFA-9650-AD4325156E57}"/>
              </a:ext>
            </a:extLst>
          </p:cNvPr>
          <p:cNvSpPr txBox="1"/>
          <p:nvPr/>
        </p:nvSpPr>
        <p:spPr>
          <a:xfrm>
            <a:off x="7546792" y="5974330"/>
            <a:ext cx="4095025" cy="475488"/>
          </a:xfrm>
          <a:prstGeom prst="rect">
            <a:avLst/>
          </a:prstGeom>
          <a:solidFill>
            <a:srgbClr val="FFCA5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E67E5-6F1C-45D7-9191-F4BD80D045DF}"/>
              </a:ext>
            </a:extLst>
          </p:cNvPr>
          <p:cNvSpPr txBox="1"/>
          <p:nvPr/>
        </p:nvSpPr>
        <p:spPr>
          <a:xfrm>
            <a:off x="1911631" y="1496445"/>
            <a:ext cx="844082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8 week project spanning from 07/01/20 – 08/19/20 followed the Data Science Lifecycle</a:t>
            </a:r>
          </a:p>
        </p:txBody>
      </p:sp>
    </p:spTree>
    <p:extLst>
      <p:ext uri="{BB962C8B-B14F-4D97-AF65-F5344CB8AC3E}">
        <p14:creationId xmlns:p14="http://schemas.microsoft.com/office/powerpoint/2010/main" val="2659880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9F54-AC66-4B12-8AB4-88196464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15606" cy="1325563"/>
          </a:xfrm>
        </p:spPr>
        <p:txBody>
          <a:bodyPr/>
          <a:lstStyle/>
          <a:p>
            <a:r>
              <a:rPr lang="en-US" b="1" dirty="0"/>
              <a:t>Hierarchical Cluster Analysis (HCA)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BAD38-D336-4810-BBC9-7672A170E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021" y="227165"/>
            <a:ext cx="4915948" cy="64036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2B35B2-615D-4ABE-9D08-E86CD036FBD0}"/>
              </a:ext>
            </a:extLst>
          </p:cNvPr>
          <p:cNvSpPr txBox="1"/>
          <p:nvPr/>
        </p:nvSpPr>
        <p:spPr>
          <a:xfrm>
            <a:off x="-11185" y="6642556"/>
            <a:ext cx="38924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Sourcehttps://uc-r.github.io/hc_clustering</a:t>
            </a:r>
          </a:p>
        </p:txBody>
      </p:sp>
    </p:spTree>
    <p:extLst>
      <p:ext uri="{BB962C8B-B14F-4D97-AF65-F5344CB8AC3E}">
        <p14:creationId xmlns:p14="http://schemas.microsoft.com/office/powerpoint/2010/main" val="1223082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1FFB-1B35-46C6-B677-1E254F240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K-Nearest Neighbor (KNN)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F98C7-C4D0-48EF-A711-AC5BEF61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328" y="1952154"/>
            <a:ext cx="6125343" cy="40082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724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14430F-5AE7-4839-A0E5-A6EB63CEE2BC}"/>
              </a:ext>
            </a:extLst>
          </p:cNvPr>
          <p:cNvSpPr txBox="1">
            <a:spLocks/>
          </p:cNvSpPr>
          <p:nvPr/>
        </p:nvSpPr>
        <p:spPr>
          <a:xfrm>
            <a:off x="0" y="4060829"/>
            <a:ext cx="12192000" cy="23876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Overall Performance Clusters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500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08AD-4E38-4258-BDDA-CC453E72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Set Description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D459B2-CD1F-4D0B-8566-BEE467D34DC0}"/>
              </a:ext>
            </a:extLst>
          </p:cNvPr>
          <p:cNvSpPr txBox="1"/>
          <p:nvPr/>
        </p:nvSpPr>
        <p:spPr>
          <a:xfrm>
            <a:off x="612693" y="2407618"/>
            <a:ext cx="26425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Row Number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Player = </a:t>
            </a:r>
            <a:r>
              <a:rPr lang="en-US" sz="1400" dirty="0">
                <a:solidFill>
                  <a:srgbClr val="C00000"/>
                </a:solidFill>
              </a:rPr>
              <a:t>Player Name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Team = </a:t>
            </a:r>
            <a:r>
              <a:rPr lang="en-US" sz="1400" dirty="0">
                <a:solidFill>
                  <a:srgbClr val="C00000"/>
                </a:solidFill>
              </a:rPr>
              <a:t>Team Player Plays For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Age = </a:t>
            </a:r>
            <a:r>
              <a:rPr lang="en-US" sz="1400" dirty="0">
                <a:solidFill>
                  <a:srgbClr val="C00000"/>
                </a:solidFill>
              </a:rPr>
              <a:t>Age of Player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GP</a:t>
            </a:r>
            <a:r>
              <a:rPr lang="en-US" sz="1400" dirty="0">
                <a:solidFill>
                  <a:srgbClr val="C00000"/>
                </a:solidFill>
              </a:rPr>
              <a:t> = Games Played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W</a:t>
            </a:r>
            <a:r>
              <a:rPr lang="en-US" sz="1400" dirty="0">
                <a:solidFill>
                  <a:srgbClr val="C00000"/>
                </a:solidFill>
              </a:rPr>
              <a:t> = Team Wins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L</a:t>
            </a:r>
            <a:r>
              <a:rPr lang="en-US" sz="1400" dirty="0">
                <a:solidFill>
                  <a:srgbClr val="C00000"/>
                </a:solidFill>
              </a:rPr>
              <a:t> = Team Losses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MIN</a:t>
            </a:r>
            <a:r>
              <a:rPr lang="en-US" sz="1400" dirty="0">
                <a:solidFill>
                  <a:srgbClr val="C00000"/>
                </a:solidFill>
              </a:rPr>
              <a:t> = Minutes Played Per Game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PTS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Points Scored Per Game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FGM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Field Goals Made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FGA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Field Goals Attempted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FG.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Field Goal Percentage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X3PM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3 Pointers Made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X3PA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3 Pointers Attempted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x3P.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3 Point Percentage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F44FC-9794-4E44-8621-8FA106B9B386}"/>
              </a:ext>
            </a:extLst>
          </p:cNvPr>
          <p:cNvSpPr txBox="1"/>
          <p:nvPr/>
        </p:nvSpPr>
        <p:spPr>
          <a:xfrm>
            <a:off x="3255225" y="2407618"/>
            <a:ext cx="252294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FTM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Free Throws Made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FTA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Free Throws Attempted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FT.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Free Throw Percentage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OREB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Offensive Rebounds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DREB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Defensive Rebounds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REB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Total Rebounds Per Game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AST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Assists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TOV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Turnovers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STL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Steals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BLK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Blocks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PF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Personal Fouls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FP</a:t>
            </a:r>
            <a:r>
              <a:rPr lang="en-US" sz="1400" dirty="0">
                <a:solidFill>
                  <a:srgbClr val="C00000"/>
                </a:solidFill>
              </a:rPr>
              <a:t> = Fantasy Points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DD2</a:t>
            </a:r>
            <a:r>
              <a:rPr lang="en-US" sz="1400" dirty="0">
                <a:solidFill>
                  <a:srgbClr val="C00000"/>
                </a:solidFill>
              </a:rPr>
              <a:t> = Double-Doubles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TD3</a:t>
            </a:r>
            <a:r>
              <a:rPr lang="en-US" sz="1400" dirty="0">
                <a:solidFill>
                  <a:srgbClr val="C00000"/>
                </a:solidFill>
              </a:rPr>
              <a:t> = Triple-Doubles</a:t>
            </a:r>
          </a:p>
          <a:p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</a:rPr>
              <a:t>Plus_Minus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Plus/Minus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29AA6A-5B83-4153-A57E-CD10CB7A57D2}"/>
              </a:ext>
            </a:extLst>
          </p:cNvPr>
          <p:cNvSpPr txBox="1"/>
          <p:nvPr/>
        </p:nvSpPr>
        <p:spPr>
          <a:xfrm>
            <a:off x="6198076" y="2407618"/>
            <a:ext cx="26425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Row Number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Player = </a:t>
            </a:r>
            <a:r>
              <a:rPr lang="en-US" sz="1400" dirty="0">
                <a:solidFill>
                  <a:srgbClr val="C00000"/>
                </a:solidFill>
              </a:rPr>
              <a:t>Player Name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Team = </a:t>
            </a:r>
            <a:r>
              <a:rPr lang="en-US" sz="1400" dirty="0">
                <a:solidFill>
                  <a:srgbClr val="C00000"/>
                </a:solidFill>
              </a:rPr>
              <a:t>Team Player Plays For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Age = </a:t>
            </a:r>
            <a:r>
              <a:rPr lang="en-US" sz="1400" dirty="0">
                <a:solidFill>
                  <a:srgbClr val="C00000"/>
                </a:solidFill>
              </a:rPr>
              <a:t>Age of Player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GP</a:t>
            </a:r>
            <a:r>
              <a:rPr lang="en-US" sz="1400" dirty="0">
                <a:solidFill>
                  <a:srgbClr val="C00000"/>
                </a:solidFill>
              </a:rPr>
              <a:t> = Games Played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W</a:t>
            </a:r>
            <a:r>
              <a:rPr lang="en-US" sz="1400" dirty="0">
                <a:solidFill>
                  <a:srgbClr val="C00000"/>
                </a:solidFill>
              </a:rPr>
              <a:t> = Team Wins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L</a:t>
            </a:r>
            <a:r>
              <a:rPr lang="en-US" sz="1400" dirty="0">
                <a:solidFill>
                  <a:srgbClr val="C00000"/>
                </a:solidFill>
              </a:rPr>
              <a:t> = Team Losses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MIN</a:t>
            </a:r>
            <a:r>
              <a:rPr lang="en-US" sz="1400" dirty="0">
                <a:solidFill>
                  <a:srgbClr val="C00000"/>
                </a:solidFill>
              </a:rPr>
              <a:t> = Minutes Played Per Game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OFFRTG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Offensive Rating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DEFRTG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Defensive Rating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NETRTG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Net Rating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AST.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Assist Percentage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42EB09-C9C8-4C12-8903-E080B599F80E}"/>
              </a:ext>
            </a:extLst>
          </p:cNvPr>
          <p:cNvSpPr txBox="1"/>
          <p:nvPr/>
        </p:nvSpPr>
        <p:spPr>
          <a:xfrm>
            <a:off x="8855978" y="2407618"/>
            <a:ext cx="31785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AST.TO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Assist to Turnover Ratio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</a:rPr>
              <a:t>ASTA.Ratio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Assist Ratio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OREB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. = Offensive Rebound Percentage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DREB.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Defensive Rebound Percentage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REB.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Rebound Percentage</a:t>
            </a:r>
          </a:p>
          <a:p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</a:rPr>
              <a:t>TOA.Ratio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Turnover Ratio</a:t>
            </a:r>
          </a:p>
          <a:p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</a:rPr>
              <a:t>eFG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Effective Field Goal Percentage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TS.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True Shooting Percentage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USG.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= Usage Percentage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PACE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Pace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PIE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= Player Impact Estimate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41996D-8C85-4A62-A033-071E973F24D7}"/>
              </a:ext>
            </a:extLst>
          </p:cNvPr>
          <p:cNvSpPr txBox="1"/>
          <p:nvPr/>
        </p:nvSpPr>
        <p:spPr>
          <a:xfrm>
            <a:off x="224389" y="2094309"/>
            <a:ext cx="2642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Traditional Statistics Data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E3C764-BAF9-471E-8B22-7EB6B7D144D3}"/>
              </a:ext>
            </a:extLst>
          </p:cNvPr>
          <p:cNvSpPr txBox="1"/>
          <p:nvPr/>
        </p:nvSpPr>
        <p:spPr>
          <a:xfrm>
            <a:off x="6130964" y="2099973"/>
            <a:ext cx="2642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Advanced Statistics Data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7FA7A-1F9B-4BE8-8BAB-319821FE96E5}"/>
              </a:ext>
            </a:extLst>
          </p:cNvPr>
          <p:cNvSpPr txBox="1"/>
          <p:nvPr/>
        </p:nvSpPr>
        <p:spPr>
          <a:xfrm>
            <a:off x="2200497" y="1378273"/>
            <a:ext cx="7578485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Two data sets were combined into one working data set for clustering and model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42D8F0-EC95-4361-8D92-71296ABC9C44}"/>
              </a:ext>
            </a:extLst>
          </p:cNvPr>
          <p:cNvSpPr txBox="1"/>
          <p:nvPr/>
        </p:nvSpPr>
        <p:spPr>
          <a:xfrm>
            <a:off x="3276723" y="1766057"/>
            <a:ext cx="5002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Column Remains for Clustering</a:t>
            </a:r>
            <a:r>
              <a:rPr lang="en-US" sz="1400" b="1" dirty="0"/>
              <a:t>|</a:t>
            </a:r>
            <a:r>
              <a:rPr lang="en-US" sz="1400" dirty="0"/>
              <a:t> </a:t>
            </a:r>
            <a:r>
              <a:rPr lang="en-US" sz="1400" b="1" dirty="0">
                <a:solidFill>
                  <a:srgbClr val="C00000"/>
                </a:solidFill>
              </a:rPr>
              <a:t>Column Removed and Not Used</a:t>
            </a:r>
            <a:endParaRPr lang="en-US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28C56F-20FB-4E74-BA59-2BE5D1D89414}"/>
              </a:ext>
            </a:extLst>
          </p:cNvPr>
          <p:cNvSpPr txBox="1"/>
          <p:nvPr/>
        </p:nvSpPr>
        <p:spPr>
          <a:xfrm>
            <a:off x="3001144" y="2123056"/>
            <a:ext cx="2768636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Data Set Dimensions: </a:t>
            </a:r>
            <a:r>
              <a:rPr lang="en-US" sz="1100" dirty="0"/>
              <a:t>514 rows x 30 columns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1533FC-E211-4562-A83C-FE77AAA2D6E5}"/>
              </a:ext>
            </a:extLst>
          </p:cNvPr>
          <p:cNvSpPr txBox="1"/>
          <p:nvPr/>
        </p:nvSpPr>
        <p:spPr>
          <a:xfrm>
            <a:off x="432355" y="5803937"/>
            <a:ext cx="4877322" cy="984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65381"/>
                </a:solidFill>
              </a:rPr>
              <a:t>Data Cleaning </a:t>
            </a:r>
            <a:endParaRPr lang="en-US" sz="1600" dirty="0">
              <a:solidFill>
                <a:srgbClr val="065381"/>
              </a:solidFill>
            </a:endParaRPr>
          </a:p>
          <a:p>
            <a:r>
              <a:rPr lang="en-US" sz="1400" dirty="0"/>
              <a:t>Data set contained 0 NA values, Data narrowed down to top 100 players by minutes played (&gt; 29.35 minutes per game, All data values normalized for cluster accuracy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46290DE-5134-4629-9CE6-ADCDD0AD618D}"/>
              </a:ext>
            </a:extLst>
          </p:cNvPr>
          <p:cNvCxnSpPr/>
          <p:nvPr/>
        </p:nvCxnSpPr>
        <p:spPr>
          <a:xfrm>
            <a:off x="229050" y="5722772"/>
            <a:ext cx="1162934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D409603-386B-473C-895E-16A2BFEC1B41}"/>
              </a:ext>
            </a:extLst>
          </p:cNvPr>
          <p:cNvSpPr txBox="1"/>
          <p:nvPr/>
        </p:nvSpPr>
        <p:spPr>
          <a:xfrm>
            <a:off x="5704472" y="5796408"/>
            <a:ext cx="3136136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34856"/>
                </a:solidFill>
              </a:rPr>
              <a:t>Feature Engineering </a:t>
            </a:r>
            <a:endParaRPr lang="en-US" sz="1600" dirty="0">
              <a:solidFill>
                <a:srgbClr val="E34856"/>
              </a:solidFill>
            </a:endParaRPr>
          </a:p>
          <a:p>
            <a:r>
              <a:rPr lang="en-US" sz="1400" dirty="0"/>
              <a:t>No additional columns added to data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D693D9-8678-4C96-ADA8-F917C6068CCE}"/>
              </a:ext>
            </a:extLst>
          </p:cNvPr>
          <p:cNvSpPr txBox="1"/>
          <p:nvPr/>
        </p:nvSpPr>
        <p:spPr>
          <a:xfrm>
            <a:off x="9235403" y="5796408"/>
            <a:ext cx="2391401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E912A"/>
                </a:solidFill>
              </a:rPr>
              <a:t>Final Data Set Dimensions </a:t>
            </a:r>
          </a:p>
          <a:p>
            <a:r>
              <a:rPr lang="en-US" sz="1400" dirty="0"/>
              <a:t>100 rows x 34 columns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F74E8A-E22A-4B70-A5D7-808F08C1956F}"/>
              </a:ext>
            </a:extLst>
          </p:cNvPr>
          <p:cNvSpPr txBox="1"/>
          <p:nvPr/>
        </p:nvSpPr>
        <p:spPr>
          <a:xfrm>
            <a:off x="8932239" y="2123056"/>
            <a:ext cx="2755959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Data Set Dimensions: </a:t>
            </a:r>
            <a:r>
              <a:rPr lang="en-US" sz="1100" dirty="0"/>
              <a:t>514 rows x 23 columns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CF3C4C-A64B-44C6-99ED-5C5A1F53027B}"/>
              </a:ext>
            </a:extLst>
          </p:cNvPr>
          <p:cNvCxnSpPr>
            <a:cxnSpLocks/>
          </p:cNvCxnSpPr>
          <p:nvPr/>
        </p:nvCxnSpPr>
        <p:spPr>
          <a:xfrm>
            <a:off x="5989740" y="2097889"/>
            <a:ext cx="0" cy="36248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711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958E-BEEC-48B7-9131-51FC64D2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Correlation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C9D9D-30C8-44E6-BDC1-1ADBC6DC4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691" y="1557173"/>
            <a:ext cx="5057383" cy="49357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8998F8-CC08-4C0A-96C5-2FFD1A9CD8EA}"/>
              </a:ext>
            </a:extLst>
          </p:cNvPr>
          <p:cNvSpPr/>
          <p:nvPr/>
        </p:nvSpPr>
        <p:spPr>
          <a:xfrm>
            <a:off x="8333736" y="2832402"/>
            <a:ext cx="401351" cy="404432"/>
          </a:xfrm>
          <a:prstGeom prst="rect">
            <a:avLst/>
          </a:prstGeom>
          <a:solidFill>
            <a:schemeClr val="accent4">
              <a:lumMod val="20000"/>
              <a:lumOff val="80000"/>
              <a:alpha val="15000"/>
            </a:schemeClr>
          </a:solidFill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E6B9A0-E386-4C32-81A9-38E491DC84C6}"/>
              </a:ext>
            </a:extLst>
          </p:cNvPr>
          <p:cNvSpPr/>
          <p:nvPr/>
        </p:nvSpPr>
        <p:spPr>
          <a:xfrm>
            <a:off x="10166808" y="3569049"/>
            <a:ext cx="419846" cy="397252"/>
          </a:xfrm>
          <a:prstGeom prst="rect">
            <a:avLst/>
          </a:prstGeom>
          <a:solidFill>
            <a:schemeClr val="accent4">
              <a:lumMod val="20000"/>
              <a:lumOff val="80000"/>
              <a:alpha val="15000"/>
            </a:schemeClr>
          </a:solidFill>
          <a:ln w="28575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8707EC-B8D2-4668-A844-7C4F09853F01}"/>
              </a:ext>
            </a:extLst>
          </p:cNvPr>
          <p:cNvSpPr/>
          <p:nvPr/>
        </p:nvSpPr>
        <p:spPr>
          <a:xfrm>
            <a:off x="9436966" y="4541282"/>
            <a:ext cx="419846" cy="170748"/>
          </a:xfrm>
          <a:prstGeom prst="rect">
            <a:avLst/>
          </a:prstGeom>
          <a:solidFill>
            <a:schemeClr val="accent4">
              <a:lumMod val="20000"/>
              <a:lumOff val="80000"/>
              <a:alpha val="15000"/>
            </a:schemeClr>
          </a:solidFill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EF3EE1-CE92-4AB4-913B-ADC4AF1B2F23}"/>
              </a:ext>
            </a:extLst>
          </p:cNvPr>
          <p:cNvSpPr/>
          <p:nvPr/>
        </p:nvSpPr>
        <p:spPr>
          <a:xfrm>
            <a:off x="7963930" y="2341628"/>
            <a:ext cx="292984" cy="392738"/>
          </a:xfrm>
          <a:prstGeom prst="rect">
            <a:avLst/>
          </a:prstGeom>
          <a:solidFill>
            <a:schemeClr val="accent4">
              <a:lumMod val="20000"/>
              <a:lumOff val="80000"/>
              <a:alpha val="15000"/>
            </a:schemeClr>
          </a:solidFill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99A2C4-6415-436D-A586-D0C4CA43476A}"/>
              </a:ext>
            </a:extLst>
          </p:cNvPr>
          <p:cNvSpPr txBox="1"/>
          <p:nvPr/>
        </p:nvSpPr>
        <p:spPr>
          <a:xfrm>
            <a:off x="377044" y="1662771"/>
            <a:ext cx="5850124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correlation plot shows logical and unsurprising correlations between variables within the data 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34E1B-306F-41CD-82B3-1AFE691B1085}"/>
              </a:ext>
            </a:extLst>
          </p:cNvPr>
          <p:cNvSpPr txBox="1"/>
          <p:nvPr/>
        </p:nvSpPr>
        <p:spPr>
          <a:xfrm>
            <a:off x="377043" y="5554137"/>
            <a:ext cx="2852286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Rebound Totals positively correlated with Rebound Percentages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BA903A-0CF0-4353-ABD9-67AB5E94609B}"/>
              </a:ext>
            </a:extLst>
          </p:cNvPr>
          <p:cNvSpPr txBox="1"/>
          <p:nvPr/>
        </p:nvSpPr>
        <p:spPr>
          <a:xfrm>
            <a:off x="2017485" y="3889181"/>
            <a:ext cx="255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Takeaways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AD97F2-CD9B-4DDF-84A7-CEE24F3B442F}"/>
              </a:ext>
            </a:extLst>
          </p:cNvPr>
          <p:cNvSpPr txBox="1"/>
          <p:nvPr/>
        </p:nvSpPr>
        <p:spPr>
          <a:xfrm>
            <a:off x="377043" y="4331315"/>
            <a:ext cx="2852286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Field Goals Made/Attempted and Free Throws Made/Attempted show a positive correlation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6A54FF-B1B7-4D2F-A2AE-FFEA1196C93E}"/>
              </a:ext>
            </a:extLst>
          </p:cNvPr>
          <p:cNvSpPr txBox="1"/>
          <p:nvPr/>
        </p:nvSpPr>
        <p:spPr>
          <a:xfrm>
            <a:off x="3374882" y="4331315"/>
            <a:ext cx="2852286" cy="10772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 Pointers Made/Attempted/Percentage have a negative correlation with Offensive/Defensive Rebounds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C06A12-596E-4FF3-B9A4-5CEE6E1BAC5E}"/>
              </a:ext>
            </a:extLst>
          </p:cNvPr>
          <p:cNvSpPr txBox="1"/>
          <p:nvPr/>
        </p:nvSpPr>
        <p:spPr>
          <a:xfrm>
            <a:off x="3374176" y="5554137"/>
            <a:ext cx="2874613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Plus_Minus</a:t>
            </a:r>
            <a:r>
              <a:rPr lang="en-US" sz="1600" dirty="0"/>
              <a:t> correlations with Offensive/Defensive/Net Rating are logical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B1C132-07C6-4D2B-A9F7-38358BB7E5C1}"/>
              </a:ext>
            </a:extLst>
          </p:cNvPr>
          <p:cNvSpPr txBox="1"/>
          <p:nvPr/>
        </p:nvSpPr>
        <p:spPr>
          <a:xfrm>
            <a:off x="377043" y="2756667"/>
            <a:ext cx="5871746" cy="11572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Library in 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The darker the blue circle = the more positive the correlation is between variables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The darker the red circle = the more negative the correlation is between variables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8D0513-8757-4FA7-84E1-21C3B3EBC480}"/>
              </a:ext>
            </a:extLst>
          </p:cNvPr>
          <p:cNvSpPr txBox="1"/>
          <p:nvPr/>
        </p:nvSpPr>
        <p:spPr>
          <a:xfrm>
            <a:off x="1275041" y="2406131"/>
            <a:ext cx="419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Understanding Correlation Plots</a:t>
            </a:r>
          </a:p>
        </p:txBody>
      </p:sp>
    </p:spTree>
    <p:extLst>
      <p:ext uri="{BB962C8B-B14F-4D97-AF65-F5344CB8AC3E}">
        <p14:creationId xmlns:p14="http://schemas.microsoft.com/office/powerpoint/2010/main" val="3362724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E6FB8-8036-4D5A-98B5-9EE3402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 Optimization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09E7A-7B84-42AA-ADE7-EA25049D7A39}"/>
              </a:ext>
            </a:extLst>
          </p:cNvPr>
          <p:cNvSpPr txBox="1"/>
          <p:nvPr/>
        </p:nvSpPr>
        <p:spPr>
          <a:xfrm>
            <a:off x="1538337" y="1941461"/>
            <a:ext cx="166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Elbow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CFF35-15C1-4CD6-87F8-6D360CAD0681}"/>
              </a:ext>
            </a:extLst>
          </p:cNvPr>
          <p:cNvSpPr txBox="1"/>
          <p:nvPr/>
        </p:nvSpPr>
        <p:spPr>
          <a:xfrm>
            <a:off x="5043153" y="1941461"/>
            <a:ext cx="212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Silhouette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60CB2-9350-4048-9CF7-A963CB6451E0}"/>
              </a:ext>
            </a:extLst>
          </p:cNvPr>
          <p:cNvSpPr txBox="1"/>
          <p:nvPr/>
        </p:nvSpPr>
        <p:spPr>
          <a:xfrm>
            <a:off x="8558576" y="1941461"/>
            <a:ext cx="24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Gap Statistic 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7304E-3E1B-4DBC-92DE-6F4C47489936}"/>
              </a:ext>
            </a:extLst>
          </p:cNvPr>
          <p:cNvSpPr txBox="1"/>
          <p:nvPr/>
        </p:nvSpPr>
        <p:spPr>
          <a:xfrm>
            <a:off x="1322664" y="6041986"/>
            <a:ext cx="9546671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3 total clusters </a:t>
            </a:r>
            <a:r>
              <a:rPr lang="en-US" sz="1600" dirty="0"/>
              <a:t>will be used for this analysis. The Elbow Method and Gap Statistic Method both show that three is the optimal number to be chosen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30780C-D742-4D44-AE5C-83473E1B6DDA}"/>
              </a:ext>
            </a:extLst>
          </p:cNvPr>
          <p:cNvSpPr txBox="1"/>
          <p:nvPr/>
        </p:nvSpPr>
        <p:spPr>
          <a:xfrm>
            <a:off x="1728816" y="1461640"/>
            <a:ext cx="8734366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Various methods exist to determine the optimal number of clusters to be used for clustering models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4F6B53-522C-4782-9E14-B9E5C7CB7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278" y="3501200"/>
            <a:ext cx="3414963" cy="20332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41669C-9908-4E36-9B4A-B7CEF7929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880" y="3500089"/>
            <a:ext cx="3392533" cy="20355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C68417-4673-40F3-B234-1F39F6778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13" y="3500089"/>
            <a:ext cx="3453468" cy="20355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A5BCBF-3741-43BE-89E6-A3013B3B373E}"/>
              </a:ext>
            </a:extLst>
          </p:cNvPr>
          <p:cNvSpPr txBox="1"/>
          <p:nvPr/>
        </p:nvSpPr>
        <p:spPr>
          <a:xfrm>
            <a:off x="885770" y="2356047"/>
            <a:ext cx="2966155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sum of squares at each number of clusters is calculated and plotted. The change in slope, ‘elbow’, indicates the optimal number of clusters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3694FA-CB9D-4530-B0ED-9E97AD082FC2}"/>
              </a:ext>
            </a:extLst>
          </p:cNvPr>
          <p:cNvSpPr txBox="1"/>
          <p:nvPr/>
        </p:nvSpPr>
        <p:spPr>
          <a:xfrm>
            <a:off x="4450708" y="2356047"/>
            <a:ext cx="3310103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average silhouette observations for different numbers of clusters is calculated. The optimal number of clusters is where the average silhouette is maximized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612183-5358-4783-BB10-D01DF7CD79EB}"/>
              </a:ext>
            </a:extLst>
          </p:cNvPr>
          <p:cNvSpPr txBox="1"/>
          <p:nvPr/>
        </p:nvSpPr>
        <p:spPr>
          <a:xfrm>
            <a:off x="8317069" y="2356047"/>
            <a:ext cx="2966155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total intra-cluster variation for different numbers of clusters are compared. The dashed line shows the optimal number of clusters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CF2E30-79D2-4C26-B50B-1748A3108AB4}"/>
              </a:ext>
            </a:extLst>
          </p:cNvPr>
          <p:cNvSpPr txBox="1"/>
          <p:nvPr/>
        </p:nvSpPr>
        <p:spPr>
          <a:xfrm>
            <a:off x="1051425" y="5619627"/>
            <a:ext cx="263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Optimal clusters: 3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8F4DEE-03D0-4E8F-AF75-D4950CB62BE8}"/>
              </a:ext>
            </a:extLst>
          </p:cNvPr>
          <p:cNvSpPr txBox="1"/>
          <p:nvPr/>
        </p:nvSpPr>
        <p:spPr>
          <a:xfrm>
            <a:off x="4795355" y="5619627"/>
            <a:ext cx="263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Optimal clusters: 2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617C65-915D-4FA2-A786-F5CC9A90F1EA}"/>
              </a:ext>
            </a:extLst>
          </p:cNvPr>
          <p:cNvSpPr txBox="1"/>
          <p:nvPr/>
        </p:nvSpPr>
        <p:spPr>
          <a:xfrm>
            <a:off x="8482724" y="5619627"/>
            <a:ext cx="2634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Optimal clusters: 3 </a:t>
            </a:r>
          </a:p>
        </p:txBody>
      </p:sp>
    </p:spTree>
    <p:extLst>
      <p:ext uri="{BB962C8B-B14F-4D97-AF65-F5344CB8AC3E}">
        <p14:creationId xmlns:p14="http://schemas.microsoft.com/office/powerpoint/2010/main" val="1778124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0C0AF-F55F-40E2-95A5-DCEC3BBC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K-Means Clustering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071BDF-643F-4BC0-B9D4-6DAFDA0E6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15" y="290139"/>
            <a:ext cx="4799677" cy="62777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5680E1-6090-448E-8B9F-4CF0AAF0B8A4}"/>
              </a:ext>
            </a:extLst>
          </p:cNvPr>
          <p:cNvSpPr txBox="1"/>
          <p:nvPr/>
        </p:nvSpPr>
        <p:spPr>
          <a:xfrm>
            <a:off x="467437" y="2509651"/>
            <a:ext cx="6141441" cy="1193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Unsupervised learning algorithm where no labels for the data exist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Divide the data into k number of clusters, determined by the user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An iterative process measures distances between data points and subsequently the centroid for each cluster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Distances between data points is determined by the sum of squares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8743D-A59A-465D-9F76-A7E29CAE1322}"/>
              </a:ext>
            </a:extLst>
          </p:cNvPr>
          <p:cNvSpPr txBox="1"/>
          <p:nvPr/>
        </p:nvSpPr>
        <p:spPr>
          <a:xfrm>
            <a:off x="467436" y="4060224"/>
            <a:ext cx="6141441" cy="25076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sz="1400" dirty="0"/>
              <a:t>Cluster 1 contains 16 players, Cluster 2 contains 49 players, and Cluster 3 contains 35 players</a:t>
            </a:r>
          </a:p>
          <a:p>
            <a:endParaRPr lang="en-US" sz="1400" dirty="0"/>
          </a:p>
          <a:p>
            <a:r>
              <a:rPr lang="en-US" sz="1400" dirty="0"/>
              <a:t>Giannis Antetokounmpo separates himself in Cluster 1 – a group defined by taller players who score and rebound frequently</a:t>
            </a:r>
          </a:p>
          <a:p>
            <a:endParaRPr lang="en-US" sz="1400" dirty="0"/>
          </a:p>
          <a:p>
            <a:r>
              <a:rPr lang="en-US" sz="1400" dirty="0"/>
              <a:t>All players are closely packed together in Cluster 2 – no player separates himself from the rest</a:t>
            </a:r>
          </a:p>
          <a:p>
            <a:endParaRPr lang="en-US" sz="1400" dirty="0"/>
          </a:p>
          <a:p>
            <a:r>
              <a:rPr lang="en-US" sz="1400" dirty="0"/>
              <a:t>James Harden separates himself in Cluster 3 and nine other players separate themselves from the rest of the cluster, all nine of which were 2020 All-Stars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9C917-F492-4ADC-BF40-C6481D29FD13}"/>
              </a:ext>
            </a:extLst>
          </p:cNvPr>
          <p:cNvSpPr txBox="1"/>
          <p:nvPr/>
        </p:nvSpPr>
        <p:spPr>
          <a:xfrm>
            <a:off x="1439022" y="2140319"/>
            <a:ext cx="419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Understanding K-Means Clustering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8282E-AFBD-49B2-9056-CFD68F0AC3D9}"/>
              </a:ext>
            </a:extLst>
          </p:cNvPr>
          <p:cNvSpPr txBox="1"/>
          <p:nvPr/>
        </p:nvSpPr>
        <p:spPr>
          <a:xfrm>
            <a:off x="0" y="6642556"/>
            <a:ext cx="109979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https://www.simplilearn.com/tutorials/machine-learning-tutorial/k-means-clustering-algorithm</a:t>
            </a:r>
            <a:r>
              <a:rPr lang="en-US" sz="800" dirty="0"/>
              <a:t>, https://indiaai.in/article/how-k-means-clustering-works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CE3801-B435-40EB-9C49-C95F9270B3EF}"/>
              </a:ext>
            </a:extLst>
          </p:cNvPr>
          <p:cNvSpPr txBox="1"/>
          <p:nvPr/>
        </p:nvSpPr>
        <p:spPr>
          <a:xfrm>
            <a:off x="467435" y="3686221"/>
            <a:ext cx="6141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Plot Insights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3020F2-C6AE-4340-9E7C-17848A6BD41C}"/>
              </a:ext>
            </a:extLst>
          </p:cNvPr>
          <p:cNvSpPr/>
          <p:nvPr/>
        </p:nvSpPr>
        <p:spPr>
          <a:xfrm>
            <a:off x="11495963" y="2821230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CC1EE0-0709-4C77-BA3B-CD1ED96FC6CA}"/>
              </a:ext>
            </a:extLst>
          </p:cNvPr>
          <p:cNvSpPr/>
          <p:nvPr/>
        </p:nvSpPr>
        <p:spPr>
          <a:xfrm>
            <a:off x="10125935" y="1994512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FECCF8-08A8-4BC4-B485-D3CF0A36CA28}"/>
              </a:ext>
            </a:extLst>
          </p:cNvPr>
          <p:cNvSpPr/>
          <p:nvPr/>
        </p:nvSpPr>
        <p:spPr>
          <a:xfrm>
            <a:off x="7037856" y="3938022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A21D2E-CA1B-4BDA-8AC9-CFE550395CC0}"/>
              </a:ext>
            </a:extLst>
          </p:cNvPr>
          <p:cNvSpPr/>
          <p:nvPr/>
        </p:nvSpPr>
        <p:spPr>
          <a:xfrm>
            <a:off x="8805383" y="668066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EC1EEE-69ED-4117-A148-0B49041B5EA3}"/>
              </a:ext>
            </a:extLst>
          </p:cNvPr>
          <p:cNvSpPr/>
          <p:nvPr/>
        </p:nvSpPr>
        <p:spPr>
          <a:xfrm>
            <a:off x="194674" y="4099960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3EB915-6809-484F-AEF1-20FCE9DC54F0}"/>
              </a:ext>
            </a:extLst>
          </p:cNvPr>
          <p:cNvSpPr/>
          <p:nvPr/>
        </p:nvSpPr>
        <p:spPr>
          <a:xfrm>
            <a:off x="194674" y="4748423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200FEEC-8A82-4DF1-9615-B10ECD78BEF3}"/>
              </a:ext>
            </a:extLst>
          </p:cNvPr>
          <p:cNvSpPr/>
          <p:nvPr/>
        </p:nvSpPr>
        <p:spPr>
          <a:xfrm>
            <a:off x="194674" y="5375743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C892648-BB0C-414A-80EA-0080F924B984}"/>
              </a:ext>
            </a:extLst>
          </p:cNvPr>
          <p:cNvSpPr/>
          <p:nvPr/>
        </p:nvSpPr>
        <p:spPr>
          <a:xfrm>
            <a:off x="194674" y="6031422"/>
            <a:ext cx="228600" cy="228600"/>
          </a:xfrm>
          <a:prstGeom prst="ellipse">
            <a:avLst/>
          </a:prstGeom>
          <a:solidFill>
            <a:srgbClr val="AB65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048518-08CD-4C9E-9A54-04A6197B767B}"/>
              </a:ext>
            </a:extLst>
          </p:cNvPr>
          <p:cNvSpPr txBox="1"/>
          <p:nvPr/>
        </p:nvSpPr>
        <p:spPr>
          <a:xfrm>
            <a:off x="467437" y="1441205"/>
            <a:ext cx="614144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Without surprise, the algorithm clustered players primarily on the position that they play</a:t>
            </a:r>
          </a:p>
        </p:txBody>
      </p:sp>
    </p:spTree>
    <p:extLst>
      <p:ext uri="{BB962C8B-B14F-4D97-AF65-F5344CB8AC3E}">
        <p14:creationId xmlns:p14="http://schemas.microsoft.com/office/powerpoint/2010/main" val="3240395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4161</TotalTime>
  <Words>3419</Words>
  <Application>Microsoft Office PowerPoint</Application>
  <PresentationFormat>Widescreen</PresentationFormat>
  <Paragraphs>601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Wingdings</vt:lpstr>
      <vt:lpstr>Office Theme</vt:lpstr>
      <vt:lpstr>NBA Player Clustering 2019-2020 NBA Season Tony Ramsett Data Practicum 2 Regis University</vt:lpstr>
      <vt:lpstr>About Me</vt:lpstr>
      <vt:lpstr>Project Description</vt:lpstr>
      <vt:lpstr>Project Timeline</vt:lpstr>
      <vt:lpstr>PowerPoint Presentation</vt:lpstr>
      <vt:lpstr>Data Set Description</vt:lpstr>
      <vt:lpstr>Correlation Plot</vt:lpstr>
      <vt:lpstr>Cluster Optimization</vt:lpstr>
      <vt:lpstr>K-Means Clustering</vt:lpstr>
      <vt:lpstr>Principal Component Analysis (PCA)</vt:lpstr>
      <vt:lpstr>Principal Component Analysis (PCA)</vt:lpstr>
      <vt:lpstr>Principal Component Analysis (PCA)</vt:lpstr>
      <vt:lpstr>Cluster Insights</vt:lpstr>
      <vt:lpstr>K-Nearest Neighbor (KNN)</vt:lpstr>
      <vt:lpstr>Hierarchical Cluster Analysis (HCA)</vt:lpstr>
      <vt:lpstr>Hierarchical Cluster Analysis (HCA)</vt:lpstr>
      <vt:lpstr>PowerPoint Presentation</vt:lpstr>
      <vt:lpstr>Conclusions</vt:lpstr>
      <vt:lpstr>Clustering Methods Pro and Cons</vt:lpstr>
      <vt:lpstr>PowerPoint Presentation</vt:lpstr>
      <vt:lpstr>References</vt:lpstr>
      <vt:lpstr>Github Link</vt:lpstr>
      <vt:lpstr>PowerPoint Presentation</vt:lpstr>
      <vt:lpstr>PowerPoint Presentation</vt:lpstr>
      <vt:lpstr>Data Set Description</vt:lpstr>
      <vt:lpstr>Correlation Plot</vt:lpstr>
      <vt:lpstr>Cluster Optimization</vt:lpstr>
      <vt:lpstr>Principal Component Analysis (PCA)</vt:lpstr>
      <vt:lpstr>Principal Component Analysis (PCA) Plot</vt:lpstr>
      <vt:lpstr>Cluster Outcomes</vt:lpstr>
      <vt:lpstr>Hierarchical Cluster Analysis (HCA)</vt:lpstr>
      <vt:lpstr>K-Nearest Neighbor (KNN)</vt:lpstr>
      <vt:lpstr>PowerPoint Presentation</vt:lpstr>
      <vt:lpstr>Data Set Description</vt:lpstr>
      <vt:lpstr>Correlation Plot</vt:lpstr>
      <vt:lpstr>Cluster Optimization</vt:lpstr>
      <vt:lpstr>Principal Component Analysis (PCA)</vt:lpstr>
      <vt:lpstr>Principal Component Analysis (PCA) Plot</vt:lpstr>
      <vt:lpstr>Cluster Insights</vt:lpstr>
      <vt:lpstr>Hierarchical Cluster Analysis (HCA)</vt:lpstr>
      <vt:lpstr>K-Nearest Neighbor (KNN)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Player Clustering 2019-2020 NBA Season Tony Ramsett Data Practicum 2 Regis University</dc:title>
  <dc:creator>Tony Ram</dc:creator>
  <cp:lastModifiedBy>Tony Ram</cp:lastModifiedBy>
  <cp:revision>339</cp:revision>
  <dcterms:created xsi:type="dcterms:W3CDTF">2020-07-10T01:11:02Z</dcterms:created>
  <dcterms:modified xsi:type="dcterms:W3CDTF">2020-08-15T22:14:29Z</dcterms:modified>
</cp:coreProperties>
</file>